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02" r:id="rId4"/>
    <p:sldId id="303" r:id="rId5"/>
    <p:sldId id="264" r:id="rId6"/>
    <p:sldId id="289" r:id="rId7"/>
    <p:sldId id="290" r:id="rId8"/>
    <p:sldId id="291" r:id="rId9"/>
    <p:sldId id="292" r:id="rId10"/>
    <p:sldId id="262" r:id="rId11"/>
    <p:sldId id="263" r:id="rId12"/>
    <p:sldId id="288" r:id="rId13"/>
    <p:sldId id="265" r:id="rId14"/>
    <p:sldId id="304" r:id="rId15"/>
    <p:sldId id="266" r:id="rId16"/>
    <p:sldId id="26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93" r:id="rId25"/>
    <p:sldId id="305" r:id="rId26"/>
    <p:sldId id="294" r:id="rId27"/>
    <p:sldId id="295" r:id="rId28"/>
    <p:sldId id="307" r:id="rId29"/>
    <p:sldId id="306" r:id="rId30"/>
    <p:sldId id="308" r:id="rId31"/>
    <p:sldId id="309" r:id="rId32"/>
    <p:sldId id="310" r:id="rId33"/>
    <p:sldId id="312" r:id="rId34"/>
    <p:sldId id="313" r:id="rId35"/>
    <p:sldId id="278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7" r:id="rId49"/>
    <p:sldId id="326" r:id="rId50"/>
    <p:sldId id="329" r:id="rId51"/>
    <p:sldId id="328" r:id="rId52"/>
    <p:sldId id="33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EB7FD-AA2F-4FF8-A374-015967410E74}" type="doc">
      <dgm:prSet loTypeId="urn:diagrams.loki3.com/TabbedArc+Icon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E8BC9B-BCD1-4819-B367-54DD200DC2B3}">
      <dgm:prSet/>
      <dgm:spPr/>
      <dgm:t>
        <a:bodyPr/>
        <a:lstStyle/>
        <a:p>
          <a:pPr rtl="0"/>
          <a:r>
            <a:rPr lang="ru-RU" b="1" dirty="0" smtClean="0"/>
            <a:t>ПРОЕКТЫ:</a:t>
          </a:r>
          <a:r>
            <a:rPr lang="ru-RU" dirty="0" smtClean="0"/>
            <a:t> </a:t>
          </a:r>
        </a:p>
        <a:p>
          <a:pPr rtl="0"/>
          <a:r>
            <a:rPr lang="ru-RU" i="1" dirty="0" smtClean="0"/>
            <a:t> </a:t>
          </a:r>
          <a:r>
            <a:rPr lang="ru-RU" i="1" dirty="0" smtClean="0">
              <a:solidFill>
                <a:srgbClr val="FF0000"/>
              </a:solidFill>
            </a:rPr>
            <a:t>«всё-всё-всё»</a:t>
          </a:r>
          <a:endParaRPr lang="ru-RU" dirty="0">
            <a:solidFill>
              <a:srgbClr val="FF0000"/>
            </a:solidFill>
          </a:endParaRPr>
        </a:p>
      </dgm:t>
    </dgm:pt>
    <dgm:pt modelId="{697569A8-3E15-47DD-8A02-633B870ABBD7}" type="parTrans" cxnId="{0967E6E3-EC42-4833-A321-875D1E24BCA4}">
      <dgm:prSet/>
      <dgm:spPr/>
      <dgm:t>
        <a:bodyPr/>
        <a:lstStyle/>
        <a:p>
          <a:endParaRPr lang="ru-RU"/>
        </a:p>
      </dgm:t>
    </dgm:pt>
    <dgm:pt modelId="{190B7D73-D790-440B-A5F0-5B7AAD7CA4D1}" type="sibTrans" cxnId="{0967E6E3-EC42-4833-A321-875D1E24BCA4}">
      <dgm:prSet/>
      <dgm:spPr/>
      <dgm:t>
        <a:bodyPr/>
        <a:lstStyle/>
        <a:p>
          <a:endParaRPr lang="ru-RU"/>
        </a:p>
      </dgm:t>
    </dgm:pt>
    <dgm:pt modelId="{29E87741-F42C-48B9-AC98-1C07902D594C}">
      <dgm:prSet/>
      <dgm:spPr/>
      <dgm:t>
        <a:bodyPr/>
        <a:lstStyle/>
        <a:p>
          <a:pPr rtl="0"/>
          <a:r>
            <a:rPr lang="ru-RU" b="1" dirty="0" smtClean="0"/>
            <a:t>Проекты – </a:t>
          </a:r>
          <a:r>
            <a:rPr lang="ru-RU" i="1" dirty="0" smtClean="0">
              <a:solidFill>
                <a:srgbClr val="FF0000"/>
              </a:solidFill>
            </a:rPr>
            <a:t>особый вид </a:t>
          </a:r>
          <a:r>
            <a:rPr lang="ru-RU" i="1" dirty="0" smtClean="0"/>
            <a:t>познавательной деятельности школьников</a:t>
          </a:r>
          <a:endParaRPr lang="ru-RU" dirty="0"/>
        </a:p>
      </dgm:t>
    </dgm:pt>
    <dgm:pt modelId="{B0C70BFE-C172-4014-9B7F-CF976BB96011}" type="parTrans" cxnId="{B5B589AF-8B0F-4DAB-AF10-5DA64B2D9279}">
      <dgm:prSet/>
      <dgm:spPr/>
      <dgm:t>
        <a:bodyPr/>
        <a:lstStyle/>
        <a:p>
          <a:endParaRPr lang="ru-RU"/>
        </a:p>
      </dgm:t>
    </dgm:pt>
    <dgm:pt modelId="{E8EB3765-FBFB-4E22-BC55-1130760D2C26}" type="sibTrans" cxnId="{B5B589AF-8B0F-4DAB-AF10-5DA64B2D9279}">
      <dgm:prSet/>
      <dgm:spPr/>
      <dgm:t>
        <a:bodyPr/>
        <a:lstStyle/>
        <a:p>
          <a:endParaRPr lang="ru-RU"/>
        </a:p>
      </dgm:t>
    </dgm:pt>
    <dgm:pt modelId="{76F1D7A4-09AA-4811-A85E-1ACA7DD6D20C}">
      <dgm:prSet/>
      <dgm:spPr/>
      <dgm:t>
        <a:bodyPr/>
        <a:lstStyle/>
        <a:p>
          <a:pPr rtl="0"/>
          <a:r>
            <a:rPr lang="ru-RU" b="1" dirty="0" smtClean="0"/>
            <a:t>ПРОЕКТЫ ИССЛЕДОВАНИЯ</a:t>
          </a:r>
          <a:endParaRPr lang="ru-RU" dirty="0"/>
        </a:p>
      </dgm:t>
    </dgm:pt>
    <dgm:pt modelId="{E7E4F7EE-381A-4909-8C5B-322B25B92337}" type="parTrans" cxnId="{DDD72226-8A8F-442D-8CC2-C5677E6CC90F}">
      <dgm:prSet/>
      <dgm:spPr/>
      <dgm:t>
        <a:bodyPr/>
        <a:lstStyle/>
        <a:p>
          <a:endParaRPr lang="ru-RU"/>
        </a:p>
      </dgm:t>
    </dgm:pt>
    <dgm:pt modelId="{6C8D2A3C-BD50-4EC6-B605-A5822421A510}" type="sibTrans" cxnId="{DDD72226-8A8F-442D-8CC2-C5677E6CC90F}">
      <dgm:prSet/>
      <dgm:spPr/>
      <dgm:t>
        <a:bodyPr/>
        <a:lstStyle/>
        <a:p>
          <a:endParaRPr lang="ru-RU"/>
        </a:p>
      </dgm:t>
    </dgm:pt>
    <dgm:pt modelId="{8F8FD55F-15DF-4E9E-B12D-64C5486EB5FA}" type="pres">
      <dgm:prSet presAssocID="{2A3EB7FD-AA2F-4FF8-A374-015967410E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91A21-1A2D-4B3E-AC88-595CAAEB1671}" type="pres">
      <dgm:prSet presAssocID="{96E8BC9B-BCD1-4819-B367-54DD200DC2B3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FDA6D-6A8D-4F9D-A3C8-BD654256BAE3}" type="pres">
      <dgm:prSet presAssocID="{29E87741-F42C-48B9-AC98-1C07902D594C}" presName="twoplus" presStyleLbl="node1" presStyleIdx="1" presStyleCnt="3" custScaleX="13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A359B-9405-4040-BBC0-A26B79C4B5F5}" type="pres">
      <dgm:prSet presAssocID="{76F1D7A4-09AA-4811-A85E-1ACA7DD6D20C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7E6E3-EC42-4833-A321-875D1E24BCA4}" srcId="{2A3EB7FD-AA2F-4FF8-A374-015967410E74}" destId="{96E8BC9B-BCD1-4819-B367-54DD200DC2B3}" srcOrd="0" destOrd="0" parTransId="{697569A8-3E15-47DD-8A02-633B870ABBD7}" sibTransId="{190B7D73-D790-440B-A5F0-5B7AAD7CA4D1}"/>
    <dgm:cxn modelId="{DAAB7033-3A73-4FE8-9F4B-8DE717DC3BBC}" type="presOf" srcId="{76F1D7A4-09AA-4811-A85E-1ACA7DD6D20C}" destId="{A06A359B-9405-4040-BBC0-A26B79C4B5F5}" srcOrd="0" destOrd="0" presId="urn:diagrams.loki3.com/TabbedArc+Icon"/>
    <dgm:cxn modelId="{DDD72226-8A8F-442D-8CC2-C5677E6CC90F}" srcId="{2A3EB7FD-AA2F-4FF8-A374-015967410E74}" destId="{76F1D7A4-09AA-4811-A85E-1ACA7DD6D20C}" srcOrd="2" destOrd="0" parTransId="{E7E4F7EE-381A-4909-8C5B-322B25B92337}" sibTransId="{6C8D2A3C-BD50-4EC6-B605-A5822421A510}"/>
    <dgm:cxn modelId="{B5B589AF-8B0F-4DAB-AF10-5DA64B2D9279}" srcId="{2A3EB7FD-AA2F-4FF8-A374-015967410E74}" destId="{29E87741-F42C-48B9-AC98-1C07902D594C}" srcOrd="1" destOrd="0" parTransId="{B0C70BFE-C172-4014-9B7F-CF976BB96011}" sibTransId="{E8EB3765-FBFB-4E22-BC55-1130760D2C26}"/>
    <dgm:cxn modelId="{6B5CC7F9-4194-4C4D-BC0C-AF18B9B1556F}" type="presOf" srcId="{2A3EB7FD-AA2F-4FF8-A374-015967410E74}" destId="{8F8FD55F-15DF-4E9E-B12D-64C5486EB5FA}" srcOrd="0" destOrd="0" presId="urn:diagrams.loki3.com/TabbedArc+Icon"/>
    <dgm:cxn modelId="{A2232938-F076-468F-97CD-C4C0A4F0999C}" type="presOf" srcId="{96E8BC9B-BCD1-4819-B367-54DD200DC2B3}" destId="{22291A21-1A2D-4B3E-AC88-595CAAEB1671}" srcOrd="0" destOrd="0" presId="urn:diagrams.loki3.com/TabbedArc+Icon"/>
    <dgm:cxn modelId="{77E05E8E-31BA-4D39-B485-59EF11000C8E}" type="presOf" srcId="{29E87741-F42C-48B9-AC98-1C07902D594C}" destId="{271FDA6D-6A8D-4F9D-A3C8-BD654256BAE3}" srcOrd="0" destOrd="0" presId="urn:diagrams.loki3.com/TabbedArc+Icon"/>
    <dgm:cxn modelId="{8D399FBB-B249-47F4-B04E-7D4E15636114}" type="presParOf" srcId="{8F8FD55F-15DF-4E9E-B12D-64C5486EB5FA}" destId="{22291A21-1A2D-4B3E-AC88-595CAAEB1671}" srcOrd="0" destOrd="0" presId="urn:diagrams.loki3.com/TabbedArc+Icon"/>
    <dgm:cxn modelId="{4FD26721-9D38-401D-BA98-94EE289C36A6}" type="presParOf" srcId="{8F8FD55F-15DF-4E9E-B12D-64C5486EB5FA}" destId="{271FDA6D-6A8D-4F9D-A3C8-BD654256BAE3}" srcOrd="1" destOrd="0" presId="urn:diagrams.loki3.com/TabbedArc+Icon"/>
    <dgm:cxn modelId="{F7703F20-8AB0-4F50-A75F-306E2DFC42A9}" type="presParOf" srcId="{8F8FD55F-15DF-4E9E-B12D-64C5486EB5FA}" destId="{A06A359B-9405-4040-BBC0-A26B79C4B5F5}" srcOrd="2" destOrd="0" presId="urn:diagrams.loki3.com/TabbedArc+Icon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AA9E1-A61F-4B1B-889C-D85730FB215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611E1-2C26-4926-9F79-A1F0F79897F8}">
      <dgm:prSet/>
      <dgm:spPr/>
      <dgm:t>
        <a:bodyPr/>
        <a:lstStyle/>
        <a:p>
          <a:pPr rtl="0"/>
          <a:r>
            <a:rPr lang="ru-RU" b="1" smtClean="0"/>
            <a:t>Информационный бум </a:t>
          </a:r>
          <a:r>
            <a:rPr lang="ru-RU" smtClean="0"/>
            <a:t>\\ </a:t>
          </a:r>
          <a:r>
            <a:rPr lang="ru-RU" i="1" smtClean="0"/>
            <a:t>Знания? Информация?...</a:t>
          </a:r>
          <a:endParaRPr lang="ru-RU"/>
        </a:p>
      </dgm:t>
    </dgm:pt>
    <dgm:pt modelId="{6EC733B0-2E79-43DE-9069-6AE97349DFA4}" type="parTrans" cxnId="{33F252A4-17EF-47B3-BF85-D5E25A0D13C0}">
      <dgm:prSet/>
      <dgm:spPr/>
      <dgm:t>
        <a:bodyPr/>
        <a:lstStyle/>
        <a:p>
          <a:endParaRPr lang="ru-RU"/>
        </a:p>
      </dgm:t>
    </dgm:pt>
    <dgm:pt modelId="{E260A6A5-1069-47E0-AC17-6D128189FFEA}" type="sibTrans" cxnId="{33F252A4-17EF-47B3-BF85-D5E25A0D13C0}">
      <dgm:prSet/>
      <dgm:spPr/>
      <dgm:t>
        <a:bodyPr/>
        <a:lstStyle/>
        <a:p>
          <a:endParaRPr lang="ru-RU"/>
        </a:p>
      </dgm:t>
    </dgm:pt>
    <dgm:pt modelId="{433BC4AF-414E-4079-A9A6-5F691B1E8934}">
      <dgm:prSet/>
      <dgm:spPr/>
      <dgm:t>
        <a:bodyPr/>
        <a:lstStyle/>
        <a:p>
          <a:pPr rtl="0"/>
          <a:r>
            <a:rPr lang="ru-RU" b="1" smtClean="0"/>
            <a:t>Многообразие</a:t>
          </a:r>
          <a:r>
            <a:rPr lang="ru-RU" i="1" smtClean="0"/>
            <a:t> \\ Истина? Правда? Эталон?</a:t>
          </a:r>
          <a:endParaRPr lang="ru-RU"/>
        </a:p>
      </dgm:t>
    </dgm:pt>
    <dgm:pt modelId="{02304796-A3F4-4715-BAD3-789530223B38}" type="parTrans" cxnId="{DE5A05D0-4FB6-442C-B274-5A75FA92A85B}">
      <dgm:prSet/>
      <dgm:spPr/>
      <dgm:t>
        <a:bodyPr/>
        <a:lstStyle/>
        <a:p>
          <a:endParaRPr lang="ru-RU"/>
        </a:p>
      </dgm:t>
    </dgm:pt>
    <dgm:pt modelId="{BBB8DB8B-CCAD-4186-A472-8ABFB3630587}" type="sibTrans" cxnId="{DE5A05D0-4FB6-442C-B274-5A75FA92A85B}">
      <dgm:prSet/>
      <dgm:spPr/>
      <dgm:t>
        <a:bodyPr/>
        <a:lstStyle/>
        <a:p>
          <a:endParaRPr lang="ru-RU"/>
        </a:p>
      </dgm:t>
    </dgm:pt>
    <dgm:pt modelId="{9CE66597-4992-4529-AAFE-1F69710B4CE2}">
      <dgm:prSet/>
      <dgm:spPr/>
      <dgm:t>
        <a:bodyPr/>
        <a:lstStyle/>
        <a:p>
          <a:pPr rtl="0"/>
          <a:r>
            <a:rPr lang="ru-RU" b="1" dirty="0" smtClean="0"/>
            <a:t>Скорости обновления \\ </a:t>
          </a:r>
          <a:r>
            <a:rPr lang="ru-RU" b="0" i="1" dirty="0" smtClean="0"/>
            <a:t>Ф</a:t>
          </a:r>
          <a:r>
            <a:rPr lang="ru-RU" i="1" dirty="0" smtClean="0"/>
            <a:t>ундаментальность? Прочность? Полезность?..</a:t>
          </a:r>
          <a:endParaRPr lang="ru-RU" dirty="0"/>
        </a:p>
      </dgm:t>
    </dgm:pt>
    <dgm:pt modelId="{4265F6DE-5D64-49AE-AF3B-9B5A7A9E5E37}" type="parTrans" cxnId="{172FECD5-7B25-4E5C-8E16-B753130C7610}">
      <dgm:prSet/>
      <dgm:spPr/>
      <dgm:t>
        <a:bodyPr/>
        <a:lstStyle/>
        <a:p>
          <a:endParaRPr lang="ru-RU"/>
        </a:p>
      </dgm:t>
    </dgm:pt>
    <dgm:pt modelId="{4C7DBE89-F998-4B68-8FD1-131447D3BB44}" type="sibTrans" cxnId="{172FECD5-7B25-4E5C-8E16-B753130C7610}">
      <dgm:prSet/>
      <dgm:spPr/>
      <dgm:t>
        <a:bodyPr/>
        <a:lstStyle/>
        <a:p>
          <a:endParaRPr lang="ru-RU"/>
        </a:p>
      </dgm:t>
    </dgm:pt>
    <dgm:pt modelId="{71546871-5989-458F-9F7D-F4CBDD38E2D8}">
      <dgm:prSet/>
      <dgm:spPr/>
      <dgm:t>
        <a:bodyPr/>
        <a:lstStyle/>
        <a:p>
          <a:pPr rtl="0"/>
          <a:r>
            <a:rPr lang="ru-RU" b="1" dirty="0" smtClean="0"/>
            <a:t>Сложность и неопределенность </a:t>
          </a:r>
          <a:r>
            <a:rPr lang="ru-RU" b="1" i="1" dirty="0" smtClean="0"/>
            <a:t>\\ </a:t>
          </a:r>
          <a:r>
            <a:rPr lang="ru-RU" b="0" i="1" dirty="0" smtClean="0"/>
            <a:t>Ч</a:t>
          </a:r>
          <a:r>
            <a:rPr lang="ru-RU" i="1" dirty="0" smtClean="0"/>
            <a:t>то важно знать и уметь? Чему учить?</a:t>
          </a:r>
          <a:endParaRPr lang="ru-RU" dirty="0"/>
        </a:p>
      </dgm:t>
    </dgm:pt>
    <dgm:pt modelId="{260F6318-EED6-460E-B40E-2A7B7AE1E1F0}" type="parTrans" cxnId="{1B1DD204-C1F2-419F-ABEC-A8BF817A6228}">
      <dgm:prSet/>
      <dgm:spPr/>
      <dgm:t>
        <a:bodyPr/>
        <a:lstStyle/>
        <a:p>
          <a:endParaRPr lang="ru-RU"/>
        </a:p>
      </dgm:t>
    </dgm:pt>
    <dgm:pt modelId="{9C104257-142B-4B0B-9CFA-7C175283F2EC}" type="sibTrans" cxnId="{1B1DD204-C1F2-419F-ABEC-A8BF817A6228}">
      <dgm:prSet/>
      <dgm:spPr/>
      <dgm:t>
        <a:bodyPr/>
        <a:lstStyle/>
        <a:p>
          <a:endParaRPr lang="ru-RU"/>
        </a:p>
      </dgm:t>
    </dgm:pt>
    <dgm:pt modelId="{F775952A-E8CE-4306-8ABC-F1AC4D9C046E}">
      <dgm:prSet/>
      <dgm:spPr/>
      <dgm:t>
        <a:bodyPr/>
        <a:lstStyle/>
        <a:p>
          <a:pPr rtl="0"/>
          <a:r>
            <a:rPr lang="ru-RU" b="1" dirty="0" smtClean="0"/>
            <a:t>ИКТ-технологии</a:t>
          </a:r>
          <a:r>
            <a:rPr lang="ru-RU" i="1" dirty="0" smtClean="0"/>
            <a:t> \\ Зачем учиться? Зачем учить?</a:t>
          </a:r>
          <a:endParaRPr lang="ru-RU" dirty="0"/>
        </a:p>
      </dgm:t>
    </dgm:pt>
    <dgm:pt modelId="{A5417569-BD13-4FD4-B0B2-F90C2829685D}" type="parTrans" cxnId="{896C174E-1223-4BE4-AE29-08575C49CBFA}">
      <dgm:prSet/>
      <dgm:spPr/>
      <dgm:t>
        <a:bodyPr/>
        <a:lstStyle/>
        <a:p>
          <a:endParaRPr lang="ru-RU"/>
        </a:p>
      </dgm:t>
    </dgm:pt>
    <dgm:pt modelId="{1EABC2AD-0F91-4612-B7EE-01AA24DD3E4A}" type="sibTrans" cxnId="{896C174E-1223-4BE4-AE29-08575C49CBFA}">
      <dgm:prSet/>
      <dgm:spPr/>
      <dgm:t>
        <a:bodyPr/>
        <a:lstStyle/>
        <a:p>
          <a:endParaRPr lang="ru-RU"/>
        </a:p>
      </dgm:t>
    </dgm:pt>
    <dgm:pt modelId="{7D0A2877-5FB6-4049-8A03-04C5D1E4FE0E}" type="pres">
      <dgm:prSet presAssocID="{455AA9E1-A61F-4B1B-889C-D85730FB21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84364-8636-4545-AC8B-93CD79BF5387}" type="pres">
      <dgm:prSet presAssocID="{AC6611E1-2C26-4926-9F79-A1F0F79897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5FED0-6716-472F-973D-592950504898}" type="pres">
      <dgm:prSet presAssocID="{E260A6A5-1069-47E0-AC17-6D128189FFEA}" presName="spacer" presStyleCnt="0"/>
      <dgm:spPr/>
    </dgm:pt>
    <dgm:pt modelId="{D6F4DDA8-EC31-48F6-8D9F-3FCD261CA409}" type="pres">
      <dgm:prSet presAssocID="{433BC4AF-414E-4079-A9A6-5F691B1E893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79B9C-FE61-481D-9DB6-CF4DA1385726}" type="pres">
      <dgm:prSet presAssocID="{BBB8DB8B-CCAD-4186-A472-8ABFB3630587}" presName="spacer" presStyleCnt="0"/>
      <dgm:spPr/>
    </dgm:pt>
    <dgm:pt modelId="{8424B10C-1008-406D-B211-A9F58289F16E}" type="pres">
      <dgm:prSet presAssocID="{9CE66597-4992-4529-AAFE-1F69710B4C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961E0-AAB9-42EB-8459-EF9C57E27D89}" type="pres">
      <dgm:prSet presAssocID="{4C7DBE89-F998-4B68-8FD1-131447D3BB44}" presName="spacer" presStyleCnt="0"/>
      <dgm:spPr/>
    </dgm:pt>
    <dgm:pt modelId="{4DA900F8-026A-4818-9BF1-F164ABF1F971}" type="pres">
      <dgm:prSet presAssocID="{71546871-5989-458F-9F7D-F4CBDD38E2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CFA08-B9AA-4D8A-BF94-B484043711D1}" type="pres">
      <dgm:prSet presAssocID="{9C104257-142B-4B0B-9CFA-7C175283F2EC}" presName="spacer" presStyleCnt="0"/>
      <dgm:spPr/>
    </dgm:pt>
    <dgm:pt modelId="{D57B332E-2A8F-4CBA-BE91-95082A75919C}" type="pres">
      <dgm:prSet presAssocID="{F775952A-E8CE-4306-8ABC-F1AC4D9C04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1DD204-C1F2-419F-ABEC-A8BF817A6228}" srcId="{455AA9E1-A61F-4B1B-889C-D85730FB2153}" destId="{71546871-5989-458F-9F7D-F4CBDD38E2D8}" srcOrd="3" destOrd="0" parTransId="{260F6318-EED6-460E-B40E-2A7B7AE1E1F0}" sibTransId="{9C104257-142B-4B0B-9CFA-7C175283F2EC}"/>
    <dgm:cxn modelId="{33F252A4-17EF-47B3-BF85-D5E25A0D13C0}" srcId="{455AA9E1-A61F-4B1B-889C-D85730FB2153}" destId="{AC6611E1-2C26-4926-9F79-A1F0F79897F8}" srcOrd="0" destOrd="0" parTransId="{6EC733B0-2E79-43DE-9069-6AE97349DFA4}" sibTransId="{E260A6A5-1069-47E0-AC17-6D128189FFEA}"/>
    <dgm:cxn modelId="{172FECD5-7B25-4E5C-8E16-B753130C7610}" srcId="{455AA9E1-A61F-4B1B-889C-D85730FB2153}" destId="{9CE66597-4992-4529-AAFE-1F69710B4CE2}" srcOrd="2" destOrd="0" parTransId="{4265F6DE-5D64-49AE-AF3B-9B5A7A9E5E37}" sibTransId="{4C7DBE89-F998-4B68-8FD1-131447D3BB44}"/>
    <dgm:cxn modelId="{2F1B290E-368B-4566-B3E5-2B35604C0D49}" type="presOf" srcId="{71546871-5989-458F-9F7D-F4CBDD38E2D8}" destId="{4DA900F8-026A-4818-9BF1-F164ABF1F971}" srcOrd="0" destOrd="0" presId="urn:microsoft.com/office/officeart/2005/8/layout/vList2"/>
    <dgm:cxn modelId="{14FB240B-B1E3-48CB-B4CE-C4DD406F137C}" type="presOf" srcId="{9CE66597-4992-4529-AAFE-1F69710B4CE2}" destId="{8424B10C-1008-406D-B211-A9F58289F16E}" srcOrd="0" destOrd="0" presId="urn:microsoft.com/office/officeart/2005/8/layout/vList2"/>
    <dgm:cxn modelId="{896C174E-1223-4BE4-AE29-08575C49CBFA}" srcId="{455AA9E1-A61F-4B1B-889C-D85730FB2153}" destId="{F775952A-E8CE-4306-8ABC-F1AC4D9C046E}" srcOrd="4" destOrd="0" parTransId="{A5417569-BD13-4FD4-B0B2-F90C2829685D}" sibTransId="{1EABC2AD-0F91-4612-B7EE-01AA24DD3E4A}"/>
    <dgm:cxn modelId="{9F7BF8B0-F3EF-464A-8FF5-DB9E4D522638}" type="presOf" srcId="{455AA9E1-A61F-4B1B-889C-D85730FB2153}" destId="{7D0A2877-5FB6-4049-8A03-04C5D1E4FE0E}" srcOrd="0" destOrd="0" presId="urn:microsoft.com/office/officeart/2005/8/layout/vList2"/>
    <dgm:cxn modelId="{DE5A05D0-4FB6-442C-B274-5A75FA92A85B}" srcId="{455AA9E1-A61F-4B1B-889C-D85730FB2153}" destId="{433BC4AF-414E-4079-A9A6-5F691B1E8934}" srcOrd="1" destOrd="0" parTransId="{02304796-A3F4-4715-BAD3-789530223B38}" sibTransId="{BBB8DB8B-CCAD-4186-A472-8ABFB3630587}"/>
    <dgm:cxn modelId="{94726DF6-E8F2-4C04-8C33-94D87595F391}" type="presOf" srcId="{433BC4AF-414E-4079-A9A6-5F691B1E8934}" destId="{D6F4DDA8-EC31-48F6-8D9F-3FCD261CA409}" srcOrd="0" destOrd="0" presId="urn:microsoft.com/office/officeart/2005/8/layout/vList2"/>
    <dgm:cxn modelId="{FB4F5053-8CC1-4EA7-9D77-4BDDB88C8B8A}" type="presOf" srcId="{F775952A-E8CE-4306-8ABC-F1AC4D9C046E}" destId="{D57B332E-2A8F-4CBA-BE91-95082A75919C}" srcOrd="0" destOrd="0" presId="urn:microsoft.com/office/officeart/2005/8/layout/vList2"/>
    <dgm:cxn modelId="{8DB28A82-CD44-4F85-8457-B01B2C39E4D2}" type="presOf" srcId="{AC6611E1-2C26-4926-9F79-A1F0F79897F8}" destId="{75B84364-8636-4545-AC8B-93CD79BF5387}" srcOrd="0" destOrd="0" presId="urn:microsoft.com/office/officeart/2005/8/layout/vList2"/>
    <dgm:cxn modelId="{4D736661-3480-42AC-A443-1F2455BE271C}" type="presParOf" srcId="{7D0A2877-5FB6-4049-8A03-04C5D1E4FE0E}" destId="{75B84364-8636-4545-AC8B-93CD79BF5387}" srcOrd="0" destOrd="0" presId="urn:microsoft.com/office/officeart/2005/8/layout/vList2"/>
    <dgm:cxn modelId="{382C0E05-91F8-4B32-A895-14C7D7483974}" type="presParOf" srcId="{7D0A2877-5FB6-4049-8A03-04C5D1E4FE0E}" destId="{8D05FED0-6716-472F-973D-592950504898}" srcOrd="1" destOrd="0" presId="urn:microsoft.com/office/officeart/2005/8/layout/vList2"/>
    <dgm:cxn modelId="{730C0B68-0462-4F23-9D41-8F6962379590}" type="presParOf" srcId="{7D0A2877-5FB6-4049-8A03-04C5D1E4FE0E}" destId="{D6F4DDA8-EC31-48F6-8D9F-3FCD261CA409}" srcOrd="2" destOrd="0" presId="urn:microsoft.com/office/officeart/2005/8/layout/vList2"/>
    <dgm:cxn modelId="{94A22227-0E78-4103-A105-422B2C342D73}" type="presParOf" srcId="{7D0A2877-5FB6-4049-8A03-04C5D1E4FE0E}" destId="{87379B9C-FE61-481D-9DB6-CF4DA1385726}" srcOrd="3" destOrd="0" presId="urn:microsoft.com/office/officeart/2005/8/layout/vList2"/>
    <dgm:cxn modelId="{5C051630-A365-491E-9875-2D9CD6168569}" type="presParOf" srcId="{7D0A2877-5FB6-4049-8A03-04C5D1E4FE0E}" destId="{8424B10C-1008-406D-B211-A9F58289F16E}" srcOrd="4" destOrd="0" presId="urn:microsoft.com/office/officeart/2005/8/layout/vList2"/>
    <dgm:cxn modelId="{8C1246DE-5186-46E1-821C-7884F16DE944}" type="presParOf" srcId="{7D0A2877-5FB6-4049-8A03-04C5D1E4FE0E}" destId="{526961E0-AAB9-42EB-8459-EF9C57E27D89}" srcOrd="5" destOrd="0" presId="urn:microsoft.com/office/officeart/2005/8/layout/vList2"/>
    <dgm:cxn modelId="{AB5DB345-4B53-4F06-AEB9-32A7165ACA70}" type="presParOf" srcId="{7D0A2877-5FB6-4049-8A03-04C5D1E4FE0E}" destId="{4DA900F8-026A-4818-9BF1-F164ABF1F971}" srcOrd="6" destOrd="0" presId="urn:microsoft.com/office/officeart/2005/8/layout/vList2"/>
    <dgm:cxn modelId="{1A4B07DE-6E5E-46E8-B7CE-D52F44E9F8AB}" type="presParOf" srcId="{7D0A2877-5FB6-4049-8A03-04C5D1E4FE0E}" destId="{094CFA08-B9AA-4D8A-BF94-B484043711D1}" srcOrd="7" destOrd="0" presId="urn:microsoft.com/office/officeart/2005/8/layout/vList2"/>
    <dgm:cxn modelId="{A7993B78-7422-4888-9E51-88E830D72E5D}" type="presParOf" srcId="{7D0A2877-5FB6-4049-8A03-04C5D1E4FE0E}" destId="{D57B332E-2A8F-4CBA-BE91-95082A7591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899A4-07FF-42E3-9E66-D3A1AD5BEB54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9DA11-65FD-4C8A-ACD0-629906E9B6A5}">
      <dgm:prSet/>
      <dgm:spPr/>
      <dgm:t>
        <a:bodyPr/>
        <a:lstStyle/>
        <a:p>
          <a:pPr rtl="0"/>
          <a:r>
            <a:rPr lang="ru-RU" b="1" dirty="0" smtClean="0"/>
            <a:t>Требования ФГОС ОО к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предметным </a:t>
          </a:r>
          <a:r>
            <a:rPr lang="ru-RU" b="1" dirty="0" smtClean="0"/>
            <a:t>и </a:t>
          </a:r>
          <a:r>
            <a:rPr lang="ru-RU" b="1" dirty="0" smtClean="0">
              <a:solidFill>
                <a:srgbClr val="00B050"/>
              </a:solidFill>
            </a:rPr>
            <a:t>метапредметным</a:t>
          </a:r>
          <a:r>
            <a:rPr lang="ru-RU" b="1" dirty="0" smtClean="0"/>
            <a:t>  </a:t>
          </a:r>
          <a:r>
            <a:rPr lang="ru-RU" b="1" u="none" dirty="0" smtClean="0"/>
            <a:t>\ </a:t>
          </a:r>
          <a:r>
            <a:rPr lang="ru-RU" b="1" u="none" dirty="0" smtClean="0">
              <a:solidFill>
                <a:srgbClr val="FF0000"/>
              </a:solidFill>
            </a:rPr>
            <a:t>личностным </a:t>
          </a:r>
          <a:r>
            <a:rPr lang="ru-RU" b="1" dirty="0" smtClean="0"/>
            <a:t> результатам образования</a:t>
          </a:r>
          <a:endParaRPr lang="ru-RU" dirty="0"/>
        </a:p>
      </dgm:t>
    </dgm:pt>
    <dgm:pt modelId="{44481E4A-E463-4066-AC54-54769F5C44B3}" type="parTrans" cxnId="{9DA28907-6C08-461C-933D-67FCB72ACC9A}">
      <dgm:prSet/>
      <dgm:spPr/>
      <dgm:t>
        <a:bodyPr/>
        <a:lstStyle/>
        <a:p>
          <a:endParaRPr lang="ru-RU"/>
        </a:p>
      </dgm:t>
    </dgm:pt>
    <dgm:pt modelId="{3EC88311-46BE-4DB7-AF70-7923CC18E1C7}" type="sibTrans" cxnId="{9DA28907-6C08-461C-933D-67FCB72ACC9A}">
      <dgm:prSet/>
      <dgm:spPr/>
      <dgm:t>
        <a:bodyPr/>
        <a:lstStyle/>
        <a:p>
          <a:endParaRPr lang="ru-RU"/>
        </a:p>
      </dgm:t>
    </dgm:pt>
    <dgm:pt modelId="{F060C143-2425-4D28-87ED-D2A76BA4A5F8}">
      <dgm:prSet/>
      <dgm:spPr/>
      <dgm:t>
        <a:bodyPr/>
        <a:lstStyle/>
        <a:p>
          <a:pPr rtl="0"/>
          <a:r>
            <a:rPr lang="ru-RU" b="1" smtClean="0"/>
            <a:t>Урочная и внеурочная деятельность</a:t>
          </a:r>
          <a:endParaRPr lang="ru-RU"/>
        </a:p>
      </dgm:t>
    </dgm:pt>
    <dgm:pt modelId="{687C476C-4287-4AD1-B18A-7EC825DC0143}" type="parTrans" cxnId="{DAD45093-8249-4F3B-8D80-075EF3B580EC}">
      <dgm:prSet/>
      <dgm:spPr/>
      <dgm:t>
        <a:bodyPr/>
        <a:lstStyle/>
        <a:p>
          <a:endParaRPr lang="ru-RU"/>
        </a:p>
      </dgm:t>
    </dgm:pt>
    <dgm:pt modelId="{091154E1-895E-4B8E-88FE-6754363B2CD2}" type="sibTrans" cxnId="{DAD45093-8249-4F3B-8D80-075EF3B580EC}">
      <dgm:prSet/>
      <dgm:spPr/>
      <dgm:t>
        <a:bodyPr/>
        <a:lstStyle/>
        <a:p>
          <a:endParaRPr lang="ru-RU"/>
        </a:p>
      </dgm:t>
    </dgm:pt>
    <dgm:pt modelId="{7717FFDF-3F0E-4836-B41B-4A3E28926C1D}">
      <dgm:prSet/>
      <dgm:spPr/>
      <dgm:t>
        <a:bodyPr/>
        <a:lstStyle/>
        <a:p>
          <a:pPr rtl="0"/>
          <a:r>
            <a:rPr lang="ru-RU" b="1" dirty="0" smtClean="0"/>
            <a:t>ПОРТФОЛИО ТВОРЧЕСКИХ РАБОТ</a:t>
          </a:r>
          <a:endParaRPr lang="ru-RU" dirty="0"/>
        </a:p>
      </dgm:t>
    </dgm:pt>
    <dgm:pt modelId="{ADDEFE79-6B1B-470C-BC6F-41B599BDB61A}" type="parTrans" cxnId="{4A84A75D-AF73-4BCF-89F1-6588A121C31D}">
      <dgm:prSet/>
      <dgm:spPr/>
      <dgm:t>
        <a:bodyPr/>
        <a:lstStyle/>
        <a:p>
          <a:endParaRPr lang="ru-RU"/>
        </a:p>
      </dgm:t>
    </dgm:pt>
    <dgm:pt modelId="{F6224D03-A77F-4668-9E45-463476285B3D}" type="sibTrans" cxnId="{4A84A75D-AF73-4BCF-89F1-6588A121C31D}">
      <dgm:prSet/>
      <dgm:spPr/>
      <dgm:t>
        <a:bodyPr/>
        <a:lstStyle/>
        <a:p>
          <a:endParaRPr lang="ru-RU"/>
        </a:p>
      </dgm:t>
    </dgm:pt>
    <dgm:pt modelId="{D49660C0-91F9-47DD-A308-AB953063260F}" type="pres">
      <dgm:prSet presAssocID="{765899A4-07FF-42E3-9E66-D3A1AD5BEB5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0DD77B-12D5-4676-A6B7-1FFA5347E682}" type="pres">
      <dgm:prSet presAssocID="{765899A4-07FF-42E3-9E66-D3A1AD5BEB54}" presName="pyramid" presStyleLbl="node1" presStyleIdx="0" presStyleCnt="1"/>
      <dgm:spPr/>
    </dgm:pt>
    <dgm:pt modelId="{7DFED767-A3F5-4218-A532-AA987469F848}" type="pres">
      <dgm:prSet presAssocID="{765899A4-07FF-42E3-9E66-D3A1AD5BEB54}" presName="theList" presStyleCnt="0"/>
      <dgm:spPr/>
    </dgm:pt>
    <dgm:pt modelId="{AAA63B2F-5E5C-4DA3-8649-F45B45805C49}" type="pres">
      <dgm:prSet presAssocID="{7A49DA11-65FD-4C8A-ACD0-629906E9B6A5}" presName="aNode" presStyleLbl="fgAcc1" presStyleIdx="0" presStyleCnt="3" custScaleX="168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C1343-7AC8-454B-8A89-CBF5B9C55AE4}" type="pres">
      <dgm:prSet presAssocID="{7A49DA11-65FD-4C8A-ACD0-629906E9B6A5}" presName="aSpace" presStyleCnt="0"/>
      <dgm:spPr/>
    </dgm:pt>
    <dgm:pt modelId="{AD2F6BD0-8F34-4CF9-B8C9-B3F12639E8B7}" type="pres">
      <dgm:prSet presAssocID="{F060C143-2425-4D28-87ED-D2A76BA4A5F8}" presName="aNode" presStyleLbl="fgAcc1" presStyleIdx="1" presStyleCnt="3" custScaleX="168689" custLinFactNeighborX="-498" custLinFactNeighborY="4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6944-6D35-4690-9171-C5654E03045E}" type="pres">
      <dgm:prSet presAssocID="{F060C143-2425-4D28-87ED-D2A76BA4A5F8}" presName="aSpace" presStyleCnt="0"/>
      <dgm:spPr/>
    </dgm:pt>
    <dgm:pt modelId="{2179A6C7-78EA-4C40-B590-2B2C79D904A9}" type="pres">
      <dgm:prSet presAssocID="{7717FFDF-3F0E-4836-B41B-4A3E28926C1D}" presName="aNode" presStyleLbl="fgAcc1" presStyleIdx="2" presStyleCnt="3" custScaleX="165779" custScaleY="86568" custLinFactNeighborX="876" custLinFactNeighborY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2B075-1869-46A8-A58D-DC429AE39214}" type="pres">
      <dgm:prSet presAssocID="{7717FFDF-3F0E-4836-B41B-4A3E28926C1D}" presName="aSpace" presStyleCnt="0"/>
      <dgm:spPr/>
    </dgm:pt>
  </dgm:ptLst>
  <dgm:cxnLst>
    <dgm:cxn modelId="{C82B7C7F-1B61-45B0-B8D3-AE956AB80B08}" type="presOf" srcId="{7A49DA11-65FD-4C8A-ACD0-629906E9B6A5}" destId="{AAA63B2F-5E5C-4DA3-8649-F45B45805C49}" srcOrd="0" destOrd="0" presId="urn:microsoft.com/office/officeart/2005/8/layout/pyramid2"/>
    <dgm:cxn modelId="{21FB8B56-1DBF-4BBE-A8BC-780BD87AB937}" type="presOf" srcId="{7717FFDF-3F0E-4836-B41B-4A3E28926C1D}" destId="{2179A6C7-78EA-4C40-B590-2B2C79D904A9}" srcOrd="0" destOrd="0" presId="urn:microsoft.com/office/officeart/2005/8/layout/pyramid2"/>
    <dgm:cxn modelId="{57F56F3D-3278-4899-A091-431090B1CB10}" type="presOf" srcId="{F060C143-2425-4D28-87ED-D2A76BA4A5F8}" destId="{AD2F6BD0-8F34-4CF9-B8C9-B3F12639E8B7}" srcOrd="0" destOrd="0" presId="urn:microsoft.com/office/officeart/2005/8/layout/pyramid2"/>
    <dgm:cxn modelId="{4A84A75D-AF73-4BCF-89F1-6588A121C31D}" srcId="{765899A4-07FF-42E3-9E66-D3A1AD5BEB54}" destId="{7717FFDF-3F0E-4836-B41B-4A3E28926C1D}" srcOrd="2" destOrd="0" parTransId="{ADDEFE79-6B1B-470C-BC6F-41B599BDB61A}" sibTransId="{F6224D03-A77F-4668-9E45-463476285B3D}"/>
    <dgm:cxn modelId="{DAD45093-8249-4F3B-8D80-075EF3B580EC}" srcId="{765899A4-07FF-42E3-9E66-D3A1AD5BEB54}" destId="{F060C143-2425-4D28-87ED-D2A76BA4A5F8}" srcOrd="1" destOrd="0" parTransId="{687C476C-4287-4AD1-B18A-7EC825DC0143}" sibTransId="{091154E1-895E-4B8E-88FE-6754363B2CD2}"/>
    <dgm:cxn modelId="{9DA28907-6C08-461C-933D-67FCB72ACC9A}" srcId="{765899A4-07FF-42E3-9E66-D3A1AD5BEB54}" destId="{7A49DA11-65FD-4C8A-ACD0-629906E9B6A5}" srcOrd="0" destOrd="0" parTransId="{44481E4A-E463-4066-AC54-54769F5C44B3}" sibTransId="{3EC88311-46BE-4DB7-AF70-7923CC18E1C7}"/>
    <dgm:cxn modelId="{2BED1C86-A07F-45E3-9286-6A328BCB886F}" type="presOf" srcId="{765899A4-07FF-42E3-9E66-D3A1AD5BEB54}" destId="{D49660C0-91F9-47DD-A308-AB953063260F}" srcOrd="0" destOrd="0" presId="urn:microsoft.com/office/officeart/2005/8/layout/pyramid2"/>
    <dgm:cxn modelId="{0795B21B-0306-4533-A858-2C571AFAB13A}" type="presParOf" srcId="{D49660C0-91F9-47DD-A308-AB953063260F}" destId="{990DD77B-12D5-4676-A6B7-1FFA5347E682}" srcOrd="0" destOrd="0" presId="urn:microsoft.com/office/officeart/2005/8/layout/pyramid2"/>
    <dgm:cxn modelId="{CD9D048E-D34E-49E1-B3C1-931E4C97A06E}" type="presParOf" srcId="{D49660C0-91F9-47DD-A308-AB953063260F}" destId="{7DFED767-A3F5-4218-A532-AA987469F848}" srcOrd="1" destOrd="0" presId="urn:microsoft.com/office/officeart/2005/8/layout/pyramid2"/>
    <dgm:cxn modelId="{26A7C7D2-659F-4383-B37F-854039D0A4BC}" type="presParOf" srcId="{7DFED767-A3F5-4218-A532-AA987469F848}" destId="{AAA63B2F-5E5C-4DA3-8649-F45B45805C49}" srcOrd="0" destOrd="0" presId="urn:microsoft.com/office/officeart/2005/8/layout/pyramid2"/>
    <dgm:cxn modelId="{37B2AABB-7CF7-4F89-9119-05332BB160E3}" type="presParOf" srcId="{7DFED767-A3F5-4218-A532-AA987469F848}" destId="{E2EC1343-7AC8-454B-8A89-CBF5B9C55AE4}" srcOrd="1" destOrd="0" presId="urn:microsoft.com/office/officeart/2005/8/layout/pyramid2"/>
    <dgm:cxn modelId="{1B6C1A0D-8F54-4548-A51E-36189C7D34A2}" type="presParOf" srcId="{7DFED767-A3F5-4218-A532-AA987469F848}" destId="{AD2F6BD0-8F34-4CF9-B8C9-B3F12639E8B7}" srcOrd="2" destOrd="0" presId="urn:microsoft.com/office/officeart/2005/8/layout/pyramid2"/>
    <dgm:cxn modelId="{37D96F52-8AD5-4005-9D21-A6510F12B0BB}" type="presParOf" srcId="{7DFED767-A3F5-4218-A532-AA987469F848}" destId="{0D706944-6D35-4690-9171-C5654E03045E}" srcOrd="3" destOrd="0" presId="urn:microsoft.com/office/officeart/2005/8/layout/pyramid2"/>
    <dgm:cxn modelId="{8A7D4832-DB6D-4D4B-A81E-D7D3281C5BA5}" type="presParOf" srcId="{7DFED767-A3F5-4218-A532-AA987469F848}" destId="{2179A6C7-78EA-4C40-B590-2B2C79D904A9}" srcOrd="4" destOrd="0" presId="urn:microsoft.com/office/officeart/2005/8/layout/pyramid2"/>
    <dgm:cxn modelId="{7D260E96-AFFE-473B-8FF2-32B596188B8E}" type="presParOf" srcId="{7DFED767-A3F5-4218-A532-AA987469F848}" destId="{6ED2B075-1869-46A8-A58D-DC429AE392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62BC0-01D3-49BE-BC2C-5C186865539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84DF9-958D-4284-AFB3-3398E47C4AF1}">
      <dgm:prSet/>
      <dgm:spPr/>
      <dgm:t>
        <a:bodyPr/>
        <a:lstStyle/>
        <a:p>
          <a:pPr rtl="0"/>
          <a:r>
            <a:rPr lang="ru-RU" b="1" i="1" dirty="0" smtClean="0"/>
            <a:t>Я (мы) узнали, что </a:t>
          </a:r>
          <a:r>
            <a:rPr lang="ru-RU" i="1" dirty="0" smtClean="0"/>
            <a:t>  (предметные результаты)</a:t>
          </a:r>
          <a:endParaRPr lang="ru-RU" i="1" dirty="0"/>
        </a:p>
      </dgm:t>
    </dgm:pt>
    <dgm:pt modelId="{9C71DDFB-D478-4FF6-BF14-D6617AD44293}" type="parTrans" cxnId="{DC7F7625-F543-4A0D-A785-F16FBAEA85E9}">
      <dgm:prSet/>
      <dgm:spPr/>
      <dgm:t>
        <a:bodyPr/>
        <a:lstStyle/>
        <a:p>
          <a:endParaRPr lang="ru-RU"/>
        </a:p>
      </dgm:t>
    </dgm:pt>
    <dgm:pt modelId="{40651928-A2B7-4DE0-9290-ADAE19D3CA35}" type="sibTrans" cxnId="{DC7F7625-F543-4A0D-A785-F16FBAEA85E9}">
      <dgm:prSet/>
      <dgm:spPr/>
      <dgm:t>
        <a:bodyPr/>
        <a:lstStyle/>
        <a:p>
          <a:endParaRPr lang="ru-RU"/>
        </a:p>
      </dgm:t>
    </dgm:pt>
    <dgm:pt modelId="{276A69D9-5519-4572-921E-8A4B25056349}">
      <dgm:prSet/>
      <dgm:spPr>
        <a:solidFill>
          <a:srgbClr val="00B050"/>
        </a:solidFill>
      </dgm:spPr>
      <dgm:t>
        <a:bodyPr/>
        <a:lstStyle/>
        <a:p>
          <a:pPr rtl="0"/>
          <a:r>
            <a:rPr lang="ru-RU" b="1" smtClean="0"/>
            <a:t>Я (мы) научились </a:t>
          </a:r>
          <a:r>
            <a:rPr lang="ru-RU" i="1" smtClean="0"/>
            <a:t>  (метапредметные результаты )</a:t>
          </a:r>
          <a:endParaRPr lang="ru-RU"/>
        </a:p>
      </dgm:t>
    </dgm:pt>
    <dgm:pt modelId="{B686EA01-E391-47FF-840A-D885EBE28A8E}" type="parTrans" cxnId="{15D011B5-6866-4DE1-82F3-93FF3FED3483}">
      <dgm:prSet/>
      <dgm:spPr/>
      <dgm:t>
        <a:bodyPr/>
        <a:lstStyle/>
        <a:p>
          <a:endParaRPr lang="ru-RU"/>
        </a:p>
      </dgm:t>
    </dgm:pt>
    <dgm:pt modelId="{FE108490-3467-48DE-92C9-F35C44D89AAC}" type="sibTrans" cxnId="{15D011B5-6866-4DE1-82F3-93FF3FED3483}">
      <dgm:prSet/>
      <dgm:spPr/>
      <dgm:t>
        <a:bodyPr/>
        <a:lstStyle/>
        <a:p>
          <a:endParaRPr lang="ru-RU"/>
        </a:p>
      </dgm:t>
    </dgm:pt>
    <dgm:pt modelId="{93008DF1-D3FB-4B4F-8368-AF1589DA4819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b="1" smtClean="0"/>
            <a:t>Я (мы) поняли, что </a:t>
          </a:r>
          <a:r>
            <a:rPr lang="ru-RU" i="1" smtClean="0"/>
            <a:t>  (личностные результаты)</a:t>
          </a:r>
          <a:endParaRPr lang="ru-RU"/>
        </a:p>
      </dgm:t>
    </dgm:pt>
    <dgm:pt modelId="{E1C752B1-F62D-4EA1-B942-6E77B77D8E72}" type="parTrans" cxnId="{CEE76DDF-09DB-41EC-8373-0DE11208F90E}">
      <dgm:prSet/>
      <dgm:spPr/>
      <dgm:t>
        <a:bodyPr/>
        <a:lstStyle/>
        <a:p>
          <a:endParaRPr lang="ru-RU"/>
        </a:p>
      </dgm:t>
    </dgm:pt>
    <dgm:pt modelId="{E84BCB01-BCA0-4045-B7DD-35B6A7A3BA2D}" type="sibTrans" cxnId="{CEE76DDF-09DB-41EC-8373-0DE11208F90E}">
      <dgm:prSet/>
      <dgm:spPr/>
      <dgm:t>
        <a:bodyPr/>
        <a:lstStyle/>
        <a:p>
          <a:endParaRPr lang="ru-RU"/>
        </a:p>
      </dgm:t>
    </dgm:pt>
    <dgm:pt modelId="{13D3D4F9-18DE-4506-8FCF-D266F9BC4ECF}" type="pres">
      <dgm:prSet presAssocID="{62A62BC0-01D3-49BE-BC2C-5C186865539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040F2-49D6-4A07-97FA-D74C12206FF7}" type="pres">
      <dgm:prSet presAssocID="{D4684DF9-958D-4284-AFB3-3398E47C4AF1}" presName="horFlow" presStyleCnt="0"/>
      <dgm:spPr/>
    </dgm:pt>
    <dgm:pt modelId="{9C82F2D7-E65E-4777-B1F8-4982A69B138D}" type="pres">
      <dgm:prSet presAssocID="{D4684DF9-958D-4284-AFB3-3398E47C4AF1}" presName="bigChev" presStyleLbl="node1" presStyleIdx="0" presStyleCnt="3"/>
      <dgm:spPr/>
      <dgm:t>
        <a:bodyPr/>
        <a:lstStyle/>
        <a:p>
          <a:endParaRPr lang="ru-RU"/>
        </a:p>
      </dgm:t>
    </dgm:pt>
    <dgm:pt modelId="{8E115210-4A34-407E-801D-02DB3F9E2932}" type="pres">
      <dgm:prSet presAssocID="{D4684DF9-958D-4284-AFB3-3398E47C4AF1}" presName="vSp" presStyleCnt="0"/>
      <dgm:spPr/>
    </dgm:pt>
    <dgm:pt modelId="{E8175164-7EDB-4185-8539-C39E3DF2877A}" type="pres">
      <dgm:prSet presAssocID="{276A69D9-5519-4572-921E-8A4B25056349}" presName="horFlow" presStyleCnt="0"/>
      <dgm:spPr/>
    </dgm:pt>
    <dgm:pt modelId="{CB747852-FABE-417C-8BCD-7F22B3AAEAE4}" type="pres">
      <dgm:prSet presAssocID="{276A69D9-5519-4572-921E-8A4B25056349}" presName="bigChev" presStyleLbl="node1" presStyleIdx="1" presStyleCnt="3"/>
      <dgm:spPr/>
      <dgm:t>
        <a:bodyPr/>
        <a:lstStyle/>
        <a:p>
          <a:endParaRPr lang="ru-RU"/>
        </a:p>
      </dgm:t>
    </dgm:pt>
    <dgm:pt modelId="{B7B56788-F463-4593-AEF8-68171C265262}" type="pres">
      <dgm:prSet presAssocID="{276A69D9-5519-4572-921E-8A4B25056349}" presName="vSp" presStyleCnt="0"/>
      <dgm:spPr/>
    </dgm:pt>
    <dgm:pt modelId="{20637FE5-B818-400F-AAFC-CF5FF035696A}" type="pres">
      <dgm:prSet presAssocID="{93008DF1-D3FB-4B4F-8368-AF1589DA4819}" presName="horFlow" presStyleCnt="0"/>
      <dgm:spPr/>
    </dgm:pt>
    <dgm:pt modelId="{BE5A891B-60D4-4126-A833-39D65F3D6547}" type="pres">
      <dgm:prSet presAssocID="{93008DF1-D3FB-4B4F-8368-AF1589DA4819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15D011B5-6866-4DE1-82F3-93FF3FED3483}" srcId="{62A62BC0-01D3-49BE-BC2C-5C186865539F}" destId="{276A69D9-5519-4572-921E-8A4B25056349}" srcOrd="1" destOrd="0" parTransId="{B686EA01-E391-47FF-840A-D885EBE28A8E}" sibTransId="{FE108490-3467-48DE-92C9-F35C44D89AAC}"/>
    <dgm:cxn modelId="{CEE76DDF-09DB-41EC-8373-0DE11208F90E}" srcId="{62A62BC0-01D3-49BE-BC2C-5C186865539F}" destId="{93008DF1-D3FB-4B4F-8368-AF1589DA4819}" srcOrd="2" destOrd="0" parTransId="{E1C752B1-F62D-4EA1-B942-6E77B77D8E72}" sibTransId="{E84BCB01-BCA0-4045-B7DD-35B6A7A3BA2D}"/>
    <dgm:cxn modelId="{DC7F7625-F543-4A0D-A785-F16FBAEA85E9}" srcId="{62A62BC0-01D3-49BE-BC2C-5C186865539F}" destId="{D4684DF9-958D-4284-AFB3-3398E47C4AF1}" srcOrd="0" destOrd="0" parTransId="{9C71DDFB-D478-4FF6-BF14-D6617AD44293}" sibTransId="{40651928-A2B7-4DE0-9290-ADAE19D3CA35}"/>
    <dgm:cxn modelId="{B4A2FC72-6095-48D1-AFE0-4319AF21AE6F}" type="presOf" srcId="{276A69D9-5519-4572-921E-8A4B25056349}" destId="{CB747852-FABE-417C-8BCD-7F22B3AAEAE4}" srcOrd="0" destOrd="0" presId="urn:microsoft.com/office/officeart/2005/8/layout/lProcess3"/>
    <dgm:cxn modelId="{BF03712A-5D5D-4B4D-941D-A2FD443AB7E7}" type="presOf" srcId="{62A62BC0-01D3-49BE-BC2C-5C186865539F}" destId="{13D3D4F9-18DE-4506-8FCF-D266F9BC4ECF}" srcOrd="0" destOrd="0" presId="urn:microsoft.com/office/officeart/2005/8/layout/lProcess3"/>
    <dgm:cxn modelId="{C8FEA911-51AC-4DB6-9E79-1F5B336D7C86}" type="presOf" srcId="{D4684DF9-958D-4284-AFB3-3398E47C4AF1}" destId="{9C82F2D7-E65E-4777-B1F8-4982A69B138D}" srcOrd="0" destOrd="0" presId="urn:microsoft.com/office/officeart/2005/8/layout/lProcess3"/>
    <dgm:cxn modelId="{0C5C131F-0E63-4604-9D6C-306E34800975}" type="presOf" srcId="{93008DF1-D3FB-4B4F-8368-AF1589DA4819}" destId="{BE5A891B-60D4-4126-A833-39D65F3D6547}" srcOrd="0" destOrd="0" presId="urn:microsoft.com/office/officeart/2005/8/layout/lProcess3"/>
    <dgm:cxn modelId="{0D8A71C2-4031-470A-88C3-507671F3C981}" type="presParOf" srcId="{13D3D4F9-18DE-4506-8FCF-D266F9BC4ECF}" destId="{8A1040F2-49D6-4A07-97FA-D74C12206FF7}" srcOrd="0" destOrd="0" presId="urn:microsoft.com/office/officeart/2005/8/layout/lProcess3"/>
    <dgm:cxn modelId="{C6F618DA-0CAC-4EC2-B7DD-A076EFBF56A5}" type="presParOf" srcId="{8A1040F2-49D6-4A07-97FA-D74C12206FF7}" destId="{9C82F2D7-E65E-4777-B1F8-4982A69B138D}" srcOrd="0" destOrd="0" presId="urn:microsoft.com/office/officeart/2005/8/layout/lProcess3"/>
    <dgm:cxn modelId="{458A7942-3313-4B10-B4D8-CB99C6995973}" type="presParOf" srcId="{13D3D4F9-18DE-4506-8FCF-D266F9BC4ECF}" destId="{8E115210-4A34-407E-801D-02DB3F9E2932}" srcOrd="1" destOrd="0" presId="urn:microsoft.com/office/officeart/2005/8/layout/lProcess3"/>
    <dgm:cxn modelId="{3812B504-7276-4947-8ED6-C447F29C3FD9}" type="presParOf" srcId="{13D3D4F9-18DE-4506-8FCF-D266F9BC4ECF}" destId="{E8175164-7EDB-4185-8539-C39E3DF2877A}" srcOrd="2" destOrd="0" presId="urn:microsoft.com/office/officeart/2005/8/layout/lProcess3"/>
    <dgm:cxn modelId="{6A6BBAE4-6DD9-4E8D-9098-17C59AAE838F}" type="presParOf" srcId="{E8175164-7EDB-4185-8539-C39E3DF2877A}" destId="{CB747852-FABE-417C-8BCD-7F22B3AAEAE4}" srcOrd="0" destOrd="0" presId="urn:microsoft.com/office/officeart/2005/8/layout/lProcess3"/>
    <dgm:cxn modelId="{2F3BD3A7-E17C-433C-A030-69937DE9B084}" type="presParOf" srcId="{13D3D4F9-18DE-4506-8FCF-D266F9BC4ECF}" destId="{B7B56788-F463-4593-AEF8-68171C265262}" srcOrd="3" destOrd="0" presId="urn:microsoft.com/office/officeart/2005/8/layout/lProcess3"/>
    <dgm:cxn modelId="{E177C2F6-8CED-46E7-A44D-E9E155CD4B70}" type="presParOf" srcId="{13D3D4F9-18DE-4506-8FCF-D266F9BC4ECF}" destId="{20637FE5-B818-400F-AAFC-CF5FF035696A}" srcOrd="4" destOrd="0" presId="urn:microsoft.com/office/officeart/2005/8/layout/lProcess3"/>
    <dgm:cxn modelId="{2A4FFFA2-45DA-4514-8D4B-D7B54106A285}" type="presParOf" srcId="{20637FE5-B818-400F-AAFC-CF5FF035696A}" destId="{BE5A891B-60D4-4126-A833-39D65F3D654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FF2AC9-49B8-4265-AA7F-74C6CDBE9BF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32A0E-B51B-4C68-BE37-532ADFAB659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Иностранцы </a:t>
          </a:r>
        </a:p>
        <a:p>
          <a:pPr rtl="0"/>
          <a:r>
            <a:rPr lang="ru-RU" sz="1800" b="1" dirty="0" smtClean="0"/>
            <a:t>о России </a:t>
          </a:r>
          <a:r>
            <a:rPr lang="en-US" sz="1800" b="1" dirty="0" smtClean="0"/>
            <a:t>XVII </a:t>
          </a:r>
          <a:r>
            <a:rPr lang="ru-RU" sz="1800" b="1" dirty="0" smtClean="0"/>
            <a:t>столетия</a:t>
          </a:r>
          <a:endParaRPr lang="ru-RU" sz="1800" b="1" dirty="0"/>
        </a:p>
      </dgm:t>
    </dgm:pt>
    <dgm:pt modelId="{B6EE837C-AA0B-44F7-A22E-CC768B69CDB2}" type="parTrans" cxnId="{82864BBD-9777-42E7-A8FA-D844774F4682}">
      <dgm:prSet/>
      <dgm:spPr/>
      <dgm:t>
        <a:bodyPr/>
        <a:lstStyle/>
        <a:p>
          <a:endParaRPr lang="ru-RU"/>
        </a:p>
      </dgm:t>
    </dgm:pt>
    <dgm:pt modelId="{B65C513D-ABFA-4F51-A5D9-E11CB5E443DE}" type="sibTrans" cxnId="{82864BBD-9777-42E7-A8FA-D844774F4682}">
      <dgm:prSet/>
      <dgm:spPr/>
      <dgm:t>
        <a:bodyPr/>
        <a:lstStyle/>
        <a:p>
          <a:endParaRPr lang="ru-RU"/>
        </a:p>
      </dgm:t>
    </dgm:pt>
    <dgm:pt modelId="{DAD69DDB-BC02-462E-96F4-7753BD52E9C6}">
      <dgm:prSet custT="1"/>
      <dgm:spPr/>
      <dgm:t>
        <a:bodyPr/>
        <a:lstStyle/>
        <a:p>
          <a:pPr rtl="0"/>
          <a:r>
            <a:rPr lang="ru-RU" sz="1800" b="1" dirty="0" smtClean="0"/>
            <a:t>Москвичи и Другие:..</a:t>
          </a:r>
          <a:endParaRPr lang="ru-RU" sz="1800" b="1" dirty="0"/>
        </a:p>
      </dgm:t>
    </dgm:pt>
    <dgm:pt modelId="{43AF0EA6-BAF6-4FAF-8FFE-8733B86127D7}" type="parTrans" cxnId="{7502019F-F9FC-4419-8097-570BB29A1F0E}">
      <dgm:prSet/>
      <dgm:spPr/>
      <dgm:t>
        <a:bodyPr/>
        <a:lstStyle/>
        <a:p>
          <a:endParaRPr lang="ru-RU"/>
        </a:p>
      </dgm:t>
    </dgm:pt>
    <dgm:pt modelId="{912FEA54-96BC-471A-846D-6504F88135B8}" type="sibTrans" cxnId="{7502019F-F9FC-4419-8097-570BB29A1F0E}">
      <dgm:prSet/>
      <dgm:spPr/>
      <dgm:t>
        <a:bodyPr/>
        <a:lstStyle/>
        <a:p>
          <a:endParaRPr lang="ru-RU"/>
        </a:p>
      </dgm:t>
    </dgm:pt>
    <dgm:pt modelId="{8F3506C4-B2CF-4C40-93B0-C9FE0965170E}">
      <dgm:prSet/>
      <dgm:spPr>
        <a:solidFill>
          <a:srgbClr val="FFFF00"/>
        </a:solidFill>
      </dgm:spPr>
      <dgm:t>
        <a:bodyPr/>
        <a:lstStyle/>
        <a:p>
          <a:pPr rtl="0"/>
          <a:r>
            <a:rPr lang="ru-RU" b="1" dirty="0" smtClean="0"/>
            <a:t>Москва </a:t>
          </a:r>
          <a:r>
            <a:rPr lang="en-US" b="1" dirty="0" smtClean="0"/>
            <a:t>XVII</a:t>
          </a:r>
          <a:r>
            <a:rPr lang="ru-RU" b="1" dirty="0" smtClean="0"/>
            <a:t> столетия на полотнах </a:t>
          </a:r>
        </a:p>
        <a:p>
          <a:pPr rtl="0"/>
          <a:r>
            <a:rPr lang="ru-RU" b="1" dirty="0" smtClean="0"/>
            <a:t>А. Васнецова, А. Рябушкина и др.</a:t>
          </a:r>
          <a:endParaRPr lang="ru-RU" b="1" dirty="0"/>
        </a:p>
      </dgm:t>
    </dgm:pt>
    <dgm:pt modelId="{C12B28D5-3B01-4677-A04A-7AB626B87E2D}" type="parTrans" cxnId="{9681B77F-A9F0-4999-8631-AFEB19037524}">
      <dgm:prSet/>
      <dgm:spPr/>
      <dgm:t>
        <a:bodyPr/>
        <a:lstStyle/>
        <a:p>
          <a:endParaRPr lang="ru-RU"/>
        </a:p>
      </dgm:t>
    </dgm:pt>
    <dgm:pt modelId="{BD502025-CDFD-4235-BB32-5F27514309B5}" type="sibTrans" cxnId="{9681B77F-A9F0-4999-8631-AFEB19037524}">
      <dgm:prSet/>
      <dgm:spPr/>
      <dgm:t>
        <a:bodyPr/>
        <a:lstStyle/>
        <a:p>
          <a:endParaRPr lang="ru-RU"/>
        </a:p>
      </dgm:t>
    </dgm:pt>
    <dgm:pt modelId="{7A27E19A-4839-4A23-8A97-AA899DD67B29}">
      <dgm:prSet custT="1"/>
      <dgm:spPr/>
      <dgm:t>
        <a:bodyPr/>
        <a:lstStyle/>
        <a:p>
          <a:pPr rtl="0"/>
          <a:r>
            <a:rPr lang="ru-RU" sz="1800" b="1" dirty="0" smtClean="0"/>
            <a:t>Как выглядели столицы европейских государств </a:t>
          </a:r>
        </a:p>
        <a:p>
          <a:pPr rtl="0"/>
          <a:r>
            <a:rPr lang="ru-RU" sz="1800" b="1" dirty="0" smtClean="0"/>
            <a:t>в </a:t>
          </a:r>
          <a:r>
            <a:rPr lang="en-US" sz="1800" b="1" dirty="0" smtClean="0"/>
            <a:t>XVII </a:t>
          </a:r>
          <a:r>
            <a:rPr lang="ru-RU" sz="1800" b="1" dirty="0" smtClean="0"/>
            <a:t>столетии?..</a:t>
          </a:r>
          <a:endParaRPr lang="ru-RU" sz="1800" b="1" dirty="0"/>
        </a:p>
      </dgm:t>
    </dgm:pt>
    <dgm:pt modelId="{26BD3AF1-DD0C-4563-AA45-954B3C30FEB3}" type="parTrans" cxnId="{232680D7-162E-4F95-8A14-F4D280973298}">
      <dgm:prSet/>
      <dgm:spPr/>
      <dgm:t>
        <a:bodyPr/>
        <a:lstStyle/>
        <a:p>
          <a:endParaRPr lang="ru-RU"/>
        </a:p>
      </dgm:t>
    </dgm:pt>
    <dgm:pt modelId="{1ECD4829-4C79-48C9-ABE8-619DA27C5B68}" type="sibTrans" cxnId="{232680D7-162E-4F95-8A14-F4D280973298}">
      <dgm:prSet/>
      <dgm:spPr/>
      <dgm:t>
        <a:bodyPr/>
        <a:lstStyle/>
        <a:p>
          <a:endParaRPr lang="ru-RU"/>
        </a:p>
      </dgm:t>
    </dgm:pt>
    <dgm:pt modelId="{6E681D31-C5D0-4329-9183-CDD0D07D7077}">
      <dgm:prSet/>
      <dgm:spPr/>
      <dgm:t>
        <a:bodyPr/>
        <a:lstStyle/>
        <a:p>
          <a:pPr rtl="0"/>
          <a:r>
            <a:rPr lang="ru-RU" b="1" dirty="0" smtClean="0"/>
            <a:t>Москва и москвичи: будни и праздники разных сословий</a:t>
          </a:r>
        </a:p>
        <a:p>
          <a:pPr rtl="0"/>
          <a:r>
            <a:rPr lang="ru-RU" b="1" dirty="0" smtClean="0"/>
            <a:t>в </a:t>
          </a:r>
          <a:r>
            <a:rPr lang="en-US" b="1" dirty="0" smtClean="0"/>
            <a:t>XVII</a:t>
          </a:r>
          <a:r>
            <a:rPr lang="ru-RU" b="1" dirty="0" smtClean="0"/>
            <a:t> веке.</a:t>
          </a:r>
          <a:endParaRPr lang="ru-RU" b="1" dirty="0"/>
        </a:p>
      </dgm:t>
    </dgm:pt>
    <dgm:pt modelId="{46237347-BBB4-44DB-A2DA-345A7DAC0F01}" type="parTrans" cxnId="{93AC3BBD-9726-4AAE-886D-CA816A9218A9}">
      <dgm:prSet/>
      <dgm:spPr/>
      <dgm:t>
        <a:bodyPr/>
        <a:lstStyle/>
        <a:p>
          <a:endParaRPr lang="ru-RU"/>
        </a:p>
      </dgm:t>
    </dgm:pt>
    <dgm:pt modelId="{5609E5E4-6A73-42A8-ABF4-754B2ACDE4D4}" type="sibTrans" cxnId="{93AC3BBD-9726-4AAE-886D-CA816A9218A9}">
      <dgm:prSet/>
      <dgm:spPr/>
      <dgm:t>
        <a:bodyPr/>
        <a:lstStyle/>
        <a:p>
          <a:endParaRPr lang="ru-RU"/>
        </a:p>
      </dgm:t>
    </dgm:pt>
    <dgm:pt modelId="{38A5A92A-69E6-47B8-AEE5-ADB65D606214}">
      <dgm:prSet/>
      <dgm:spPr/>
      <dgm:t>
        <a:bodyPr/>
        <a:lstStyle/>
        <a:p>
          <a:pPr rtl="0"/>
          <a:r>
            <a:rPr lang="ru-RU" b="1" dirty="0" smtClean="0"/>
            <a:t>Европа в государственной политике и личной жизни российских монархов </a:t>
          </a:r>
          <a:r>
            <a:rPr lang="en-US" b="1" dirty="0" smtClean="0"/>
            <a:t>XVII </a:t>
          </a:r>
          <a:r>
            <a:rPr lang="ru-RU" b="1" dirty="0" smtClean="0"/>
            <a:t>в</a:t>
          </a:r>
          <a:r>
            <a:rPr lang="ru-RU" dirty="0" smtClean="0"/>
            <a:t>. </a:t>
          </a:r>
          <a:endParaRPr lang="ru-RU" dirty="0"/>
        </a:p>
      </dgm:t>
    </dgm:pt>
    <dgm:pt modelId="{0B4780B6-74AD-4979-9AD2-0945D7DF3426}" type="parTrans" cxnId="{558B6A2A-BC92-4560-9547-B194E27F044E}">
      <dgm:prSet/>
      <dgm:spPr/>
      <dgm:t>
        <a:bodyPr/>
        <a:lstStyle/>
        <a:p>
          <a:endParaRPr lang="ru-RU"/>
        </a:p>
      </dgm:t>
    </dgm:pt>
    <dgm:pt modelId="{9B7869B6-0733-4FD6-ACE0-524EBCF9DD4C}" type="sibTrans" cxnId="{558B6A2A-BC92-4560-9547-B194E27F044E}">
      <dgm:prSet/>
      <dgm:spPr/>
      <dgm:t>
        <a:bodyPr/>
        <a:lstStyle/>
        <a:p>
          <a:endParaRPr lang="ru-RU"/>
        </a:p>
      </dgm:t>
    </dgm:pt>
    <dgm:pt modelId="{F983E434-ED82-4A6D-A4A8-624C54FA1440}" type="pres">
      <dgm:prSet presAssocID="{92FF2AC9-49B8-4265-AA7F-74C6CDBE9B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F9CEA7-ED7D-458F-9499-10D36116D88B}" type="pres">
      <dgm:prSet presAssocID="{0E132A0E-B51B-4C68-BE37-532ADFAB659B}" presName="circ1" presStyleLbl="vennNode1" presStyleIdx="0" presStyleCnt="6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4F482557-01B5-40EC-8C76-46E378C02144}" type="pres">
      <dgm:prSet presAssocID="{0E132A0E-B51B-4C68-BE37-532ADFAB65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0E264-9591-405F-AB91-8A9589EAB73B}" type="pres">
      <dgm:prSet presAssocID="{DAD69DDB-BC02-462E-96F4-7753BD52E9C6}" presName="circ2" presStyleLbl="vennNode1" presStyleIdx="1" presStyleCnt="6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5DC9AE45-331C-4506-A5B4-833CEBAD3C90}" type="pres">
      <dgm:prSet presAssocID="{DAD69DDB-BC02-462E-96F4-7753BD52E9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870C-58DC-41D5-A77C-92C5E7DF813C}" type="pres">
      <dgm:prSet presAssocID="{8F3506C4-B2CF-4C40-93B0-C9FE0965170E}" presName="circ3" presStyleLbl="vennNode1" presStyleIdx="2" presStyleCnt="6"/>
      <dgm:spPr>
        <a:solidFill>
          <a:srgbClr val="FFFF00">
            <a:alpha val="50000"/>
          </a:srgbClr>
        </a:solidFill>
      </dgm:spPr>
      <dgm:t>
        <a:bodyPr/>
        <a:lstStyle/>
        <a:p>
          <a:endParaRPr lang="ru-RU"/>
        </a:p>
      </dgm:t>
    </dgm:pt>
    <dgm:pt modelId="{14DA2130-731E-4C21-9777-0DD2B5AB12AB}" type="pres">
      <dgm:prSet presAssocID="{8F3506C4-B2CF-4C40-93B0-C9FE0965170E}" presName="circ3Tx" presStyleLbl="revTx" presStyleIdx="0" presStyleCnt="0" custScaleX="185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4CBD3-7BE2-477A-824B-0D7F734E4AEE}" type="pres">
      <dgm:prSet presAssocID="{7A27E19A-4839-4A23-8A97-AA899DD67B29}" presName="circ4" presStyleLbl="vennNode1" presStyleIdx="3" presStyleCnt="6" custLinFactNeighborX="27308" custLinFactNeighborY="3477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59540BDF-88DE-4E50-A928-2CEA1D3C4ACB}" type="pres">
      <dgm:prSet presAssocID="{7A27E19A-4839-4A23-8A97-AA899DD67B29}" presName="circ4Tx" presStyleLbl="revTx" presStyleIdx="0" presStyleCnt="0" custScaleX="150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51C6A-04F6-4545-9094-942707A84196}" type="pres">
      <dgm:prSet presAssocID="{6E681D31-C5D0-4329-9183-CDD0D07D7077}" presName="circ5" presStyleLbl="vennNode1" presStyleIdx="4" presStyleCnt="6" custLinFactNeighborX="1220" custLinFactNeighborY="-267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7D9229CE-4145-47B5-8930-2101B35B2C04}" type="pres">
      <dgm:prSet presAssocID="{6E681D31-C5D0-4329-9183-CDD0D07D707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6569C-D3D9-4817-AB99-9C857A77B9FC}" type="pres">
      <dgm:prSet presAssocID="{38A5A92A-69E6-47B8-AEE5-ADB65D606214}" presName="circ6" presStyleLbl="vennNode1" presStyleIdx="5" presStyleCnt="6" custLinFactNeighborX="1220" custLinFactNeighborY="-7818"/>
      <dgm:spPr/>
    </dgm:pt>
    <dgm:pt modelId="{ED7877C0-12E8-483D-8D37-A32B44E35DDA}" type="pres">
      <dgm:prSet presAssocID="{38A5A92A-69E6-47B8-AEE5-ADB65D606214}" presName="circ6Tx" presStyleLbl="revTx" presStyleIdx="0" presStyleCnt="0" custScaleX="183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680D7-162E-4F95-8A14-F4D280973298}" srcId="{92FF2AC9-49B8-4265-AA7F-74C6CDBE9BF9}" destId="{7A27E19A-4839-4A23-8A97-AA899DD67B29}" srcOrd="3" destOrd="0" parTransId="{26BD3AF1-DD0C-4563-AA45-954B3C30FEB3}" sibTransId="{1ECD4829-4C79-48C9-ABE8-619DA27C5B68}"/>
    <dgm:cxn modelId="{7502019F-F9FC-4419-8097-570BB29A1F0E}" srcId="{92FF2AC9-49B8-4265-AA7F-74C6CDBE9BF9}" destId="{DAD69DDB-BC02-462E-96F4-7753BD52E9C6}" srcOrd="1" destOrd="0" parTransId="{43AF0EA6-BAF6-4FAF-8FFE-8733B86127D7}" sibTransId="{912FEA54-96BC-471A-846D-6504F88135B8}"/>
    <dgm:cxn modelId="{89A7D123-E38E-431C-85B3-9C6B05CCDFF6}" type="presOf" srcId="{6E681D31-C5D0-4329-9183-CDD0D07D7077}" destId="{7D9229CE-4145-47B5-8930-2101B35B2C04}" srcOrd="0" destOrd="0" presId="urn:microsoft.com/office/officeart/2005/8/layout/venn1"/>
    <dgm:cxn modelId="{558B6A2A-BC92-4560-9547-B194E27F044E}" srcId="{92FF2AC9-49B8-4265-AA7F-74C6CDBE9BF9}" destId="{38A5A92A-69E6-47B8-AEE5-ADB65D606214}" srcOrd="5" destOrd="0" parTransId="{0B4780B6-74AD-4979-9AD2-0945D7DF3426}" sibTransId="{9B7869B6-0733-4FD6-ACE0-524EBCF9DD4C}"/>
    <dgm:cxn modelId="{82864BBD-9777-42E7-A8FA-D844774F4682}" srcId="{92FF2AC9-49B8-4265-AA7F-74C6CDBE9BF9}" destId="{0E132A0E-B51B-4C68-BE37-532ADFAB659B}" srcOrd="0" destOrd="0" parTransId="{B6EE837C-AA0B-44F7-A22E-CC768B69CDB2}" sibTransId="{B65C513D-ABFA-4F51-A5D9-E11CB5E443DE}"/>
    <dgm:cxn modelId="{93AC3BBD-9726-4AAE-886D-CA816A9218A9}" srcId="{92FF2AC9-49B8-4265-AA7F-74C6CDBE9BF9}" destId="{6E681D31-C5D0-4329-9183-CDD0D07D7077}" srcOrd="4" destOrd="0" parTransId="{46237347-BBB4-44DB-A2DA-345A7DAC0F01}" sibTransId="{5609E5E4-6A73-42A8-ABF4-754B2ACDE4D4}"/>
    <dgm:cxn modelId="{9681B77F-A9F0-4999-8631-AFEB19037524}" srcId="{92FF2AC9-49B8-4265-AA7F-74C6CDBE9BF9}" destId="{8F3506C4-B2CF-4C40-93B0-C9FE0965170E}" srcOrd="2" destOrd="0" parTransId="{C12B28D5-3B01-4677-A04A-7AB626B87E2D}" sibTransId="{BD502025-CDFD-4235-BB32-5F27514309B5}"/>
    <dgm:cxn modelId="{1B5FA4C2-52EA-4855-9FC1-4209E7185B55}" type="presOf" srcId="{92FF2AC9-49B8-4265-AA7F-74C6CDBE9BF9}" destId="{F983E434-ED82-4A6D-A4A8-624C54FA1440}" srcOrd="0" destOrd="0" presId="urn:microsoft.com/office/officeart/2005/8/layout/venn1"/>
    <dgm:cxn modelId="{FC654F7E-CDF5-4906-8703-CF97B43C4F38}" type="presOf" srcId="{7A27E19A-4839-4A23-8A97-AA899DD67B29}" destId="{59540BDF-88DE-4E50-A928-2CEA1D3C4ACB}" srcOrd="0" destOrd="0" presId="urn:microsoft.com/office/officeart/2005/8/layout/venn1"/>
    <dgm:cxn modelId="{3022EFCF-8C3E-414B-9DE7-B692C9E9BE95}" type="presOf" srcId="{38A5A92A-69E6-47B8-AEE5-ADB65D606214}" destId="{ED7877C0-12E8-483D-8D37-A32B44E35DDA}" srcOrd="0" destOrd="0" presId="urn:microsoft.com/office/officeart/2005/8/layout/venn1"/>
    <dgm:cxn modelId="{58DC89B6-A763-415D-A507-7943B22F74A6}" type="presOf" srcId="{DAD69DDB-BC02-462E-96F4-7753BD52E9C6}" destId="{5DC9AE45-331C-4506-A5B4-833CEBAD3C90}" srcOrd="0" destOrd="0" presId="urn:microsoft.com/office/officeart/2005/8/layout/venn1"/>
    <dgm:cxn modelId="{E4D02953-6481-48C6-8FAC-E0338BC475FD}" type="presOf" srcId="{8F3506C4-B2CF-4C40-93B0-C9FE0965170E}" destId="{14DA2130-731E-4C21-9777-0DD2B5AB12AB}" srcOrd="0" destOrd="0" presId="urn:microsoft.com/office/officeart/2005/8/layout/venn1"/>
    <dgm:cxn modelId="{A5216309-C706-4F60-8919-D0DF86576FEF}" type="presOf" srcId="{0E132A0E-B51B-4C68-BE37-532ADFAB659B}" destId="{4F482557-01B5-40EC-8C76-46E378C02144}" srcOrd="0" destOrd="0" presId="urn:microsoft.com/office/officeart/2005/8/layout/venn1"/>
    <dgm:cxn modelId="{C34D9A66-C929-4264-8BF6-1FFF2E3E368F}" type="presParOf" srcId="{F983E434-ED82-4A6D-A4A8-624C54FA1440}" destId="{75F9CEA7-ED7D-458F-9499-10D36116D88B}" srcOrd="0" destOrd="0" presId="urn:microsoft.com/office/officeart/2005/8/layout/venn1"/>
    <dgm:cxn modelId="{90106BBB-433E-415F-8537-B29BE3ACD035}" type="presParOf" srcId="{F983E434-ED82-4A6D-A4A8-624C54FA1440}" destId="{4F482557-01B5-40EC-8C76-46E378C02144}" srcOrd="1" destOrd="0" presId="urn:microsoft.com/office/officeart/2005/8/layout/venn1"/>
    <dgm:cxn modelId="{155D7CC0-58A6-4A32-A55A-EF3539DF7460}" type="presParOf" srcId="{F983E434-ED82-4A6D-A4A8-624C54FA1440}" destId="{4E30E264-9591-405F-AB91-8A9589EAB73B}" srcOrd="2" destOrd="0" presId="urn:microsoft.com/office/officeart/2005/8/layout/venn1"/>
    <dgm:cxn modelId="{AC98CA2B-6C1B-4516-8C4E-6B2516797164}" type="presParOf" srcId="{F983E434-ED82-4A6D-A4A8-624C54FA1440}" destId="{5DC9AE45-331C-4506-A5B4-833CEBAD3C90}" srcOrd="3" destOrd="0" presId="urn:microsoft.com/office/officeart/2005/8/layout/venn1"/>
    <dgm:cxn modelId="{64C33F4E-3511-4BEE-B2A1-7CD6DC9FB8C5}" type="presParOf" srcId="{F983E434-ED82-4A6D-A4A8-624C54FA1440}" destId="{E6A5870C-58DC-41D5-A77C-92C5E7DF813C}" srcOrd="4" destOrd="0" presId="urn:microsoft.com/office/officeart/2005/8/layout/venn1"/>
    <dgm:cxn modelId="{C72ACF67-38CB-4993-BA46-866FC37B2A8C}" type="presParOf" srcId="{F983E434-ED82-4A6D-A4A8-624C54FA1440}" destId="{14DA2130-731E-4C21-9777-0DD2B5AB12AB}" srcOrd="5" destOrd="0" presId="urn:microsoft.com/office/officeart/2005/8/layout/venn1"/>
    <dgm:cxn modelId="{4AE9EA3B-84CD-46DC-A627-9857AB663D99}" type="presParOf" srcId="{F983E434-ED82-4A6D-A4A8-624C54FA1440}" destId="{A144CBD3-7BE2-477A-824B-0D7F734E4AEE}" srcOrd="6" destOrd="0" presId="urn:microsoft.com/office/officeart/2005/8/layout/venn1"/>
    <dgm:cxn modelId="{9823E147-F67C-41BC-B72B-8B434029AC9B}" type="presParOf" srcId="{F983E434-ED82-4A6D-A4A8-624C54FA1440}" destId="{59540BDF-88DE-4E50-A928-2CEA1D3C4ACB}" srcOrd="7" destOrd="0" presId="urn:microsoft.com/office/officeart/2005/8/layout/venn1"/>
    <dgm:cxn modelId="{27495D64-CA5B-4540-A2DC-F17CD1F3A2A7}" type="presParOf" srcId="{F983E434-ED82-4A6D-A4A8-624C54FA1440}" destId="{75251C6A-04F6-4545-9094-942707A84196}" srcOrd="8" destOrd="0" presId="urn:microsoft.com/office/officeart/2005/8/layout/venn1"/>
    <dgm:cxn modelId="{4CD50D27-803A-4E27-8691-16437B232EF0}" type="presParOf" srcId="{F983E434-ED82-4A6D-A4A8-624C54FA1440}" destId="{7D9229CE-4145-47B5-8930-2101B35B2C04}" srcOrd="9" destOrd="0" presId="urn:microsoft.com/office/officeart/2005/8/layout/venn1"/>
    <dgm:cxn modelId="{C41C8204-57CF-4878-8FD6-69714F4606F8}" type="presParOf" srcId="{F983E434-ED82-4A6D-A4A8-624C54FA1440}" destId="{0F96569C-D3D9-4817-AB99-9C857A77B9FC}" srcOrd="10" destOrd="0" presId="urn:microsoft.com/office/officeart/2005/8/layout/venn1"/>
    <dgm:cxn modelId="{AFB1504E-B0CB-4495-8678-D238CD73F6AE}" type="presParOf" srcId="{F983E434-ED82-4A6D-A4A8-624C54FA1440}" destId="{ED7877C0-12E8-483D-8D37-A32B44E35DDA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1A21-1A2D-4B3E-AC88-595CAAEB1671}">
      <dsp:nvSpPr>
        <dsp:cNvPr id="0" name=""/>
        <dsp:cNvSpPr/>
      </dsp:nvSpPr>
      <dsp:spPr>
        <a:xfrm rot="19200000">
          <a:off x="1558" y="2184726"/>
          <a:ext cx="2519511" cy="1637682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29210" rIns="8763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ПРОЕКТЫ:</a:t>
          </a:r>
          <a:r>
            <a:rPr lang="ru-RU" sz="2300" kern="1200" dirty="0" smtClean="0"/>
            <a:t>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/>
            <a:t> </a:t>
          </a:r>
          <a:r>
            <a:rPr lang="ru-RU" sz="2300" i="1" kern="1200" dirty="0" smtClean="0">
              <a:solidFill>
                <a:srgbClr val="FF0000"/>
              </a:solidFill>
            </a:rPr>
            <a:t>«всё-всё-всё»</a:t>
          </a:r>
          <a:endParaRPr lang="ru-RU" sz="2300" kern="1200" dirty="0">
            <a:solidFill>
              <a:srgbClr val="FF0000"/>
            </a:solidFill>
          </a:endParaRPr>
        </a:p>
      </dsp:txBody>
      <dsp:txXfrm>
        <a:off x="107197" y="2255319"/>
        <a:ext cx="2359621" cy="1557737"/>
      </dsp:txXfrm>
    </dsp:sp>
    <dsp:sp modelId="{271FDA6D-6A8D-4F9D-A3C8-BD654256BAE3}">
      <dsp:nvSpPr>
        <dsp:cNvPr id="0" name=""/>
        <dsp:cNvSpPr/>
      </dsp:nvSpPr>
      <dsp:spPr>
        <a:xfrm>
          <a:off x="2458611" y="1146142"/>
          <a:ext cx="3312376" cy="1637682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29210" rIns="8763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Проекты – </a:t>
          </a:r>
          <a:r>
            <a:rPr lang="ru-RU" sz="2300" i="1" kern="1200" dirty="0" smtClean="0">
              <a:solidFill>
                <a:srgbClr val="FF0000"/>
              </a:solidFill>
            </a:rPr>
            <a:t>особый вид </a:t>
          </a:r>
          <a:r>
            <a:rPr lang="ru-RU" sz="2300" i="1" kern="1200" dirty="0" smtClean="0"/>
            <a:t>познавательной деятельности школьников</a:t>
          </a:r>
          <a:endParaRPr lang="ru-RU" sz="2300" kern="1200" dirty="0"/>
        </a:p>
      </dsp:txBody>
      <dsp:txXfrm>
        <a:off x="2538556" y="1226087"/>
        <a:ext cx="3152486" cy="1557737"/>
      </dsp:txXfrm>
    </dsp:sp>
    <dsp:sp modelId="{A06A359B-9405-4040-BBC0-A26B79C4B5F5}">
      <dsp:nvSpPr>
        <dsp:cNvPr id="0" name=""/>
        <dsp:cNvSpPr/>
      </dsp:nvSpPr>
      <dsp:spPr>
        <a:xfrm rot="2400000">
          <a:off x="5708529" y="2184726"/>
          <a:ext cx="2519511" cy="1637682"/>
        </a:xfrm>
        <a:prstGeom prst="round2Same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29210" rIns="8763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ПРОЕКТЫ ИССЛЕДОВАНИЯ</a:t>
          </a:r>
          <a:endParaRPr lang="ru-RU" sz="2300" kern="1200" dirty="0"/>
        </a:p>
      </dsp:txBody>
      <dsp:txXfrm>
        <a:off x="5762780" y="2255319"/>
        <a:ext cx="2359621" cy="1557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84364-8636-4545-AC8B-93CD79BF5387}">
      <dsp:nvSpPr>
        <dsp:cNvPr id="0" name=""/>
        <dsp:cNvSpPr/>
      </dsp:nvSpPr>
      <dsp:spPr>
        <a:xfrm>
          <a:off x="0" y="4408"/>
          <a:ext cx="8435280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Информационный бум </a:t>
          </a:r>
          <a:r>
            <a:rPr lang="ru-RU" sz="2600" kern="1200" smtClean="0"/>
            <a:t>\\ </a:t>
          </a:r>
          <a:r>
            <a:rPr lang="ru-RU" sz="2600" i="1" kern="1200" smtClean="0"/>
            <a:t>Знания? Информация?...</a:t>
          </a:r>
          <a:endParaRPr lang="ru-RU" sz="2600" kern="1200"/>
        </a:p>
      </dsp:txBody>
      <dsp:txXfrm>
        <a:off x="50420" y="54828"/>
        <a:ext cx="8334440" cy="932014"/>
      </dsp:txXfrm>
    </dsp:sp>
    <dsp:sp modelId="{D6F4DDA8-EC31-48F6-8D9F-3FCD261CA409}">
      <dsp:nvSpPr>
        <dsp:cNvPr id="0" name=""/>
        <dsp:cNvSpPr/>
      </dsp:nvSpPr>
      <dsp:spPr>
        <a:xfrm>
          <a:off x="0" y="1112142"/>
          <a:ext cx="8435280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Многообразие</a:t>
          </a:r>
          <a:r>
            <a:rPr lang="ru-RU" sz="2600" i="1" kern="1200" smtClean="0"/>
            <a:t> \\ Истина? Правда? Эталон?</a:t>
          </a:r>
          <a:endParaRPr lang="ru-RU" sz="2600" kern="1200"/>
        </a:p>
      </dsp:txBody>
      <dsp:txXfrm>
        <a:off x="50420" y="1162562"/>
        <a:ext cx="8334440" cy="932014"/>
      </dsp:txXfrm>
    </dsp:sp>
    <dsp:sp modelId="{8424B10C-1008-406D-B211-A9F58289F16E}">
      <dsp:nvSpPr>
        <dsp:cNvPr id="0" name=""/>
        <dsp:cNvSpPr/>
      </dsp:nvSpPr>
      <dsp:spPr>
        <a:xfrm>
          <a:off x="0" y="2219876"/>
          <a:ext cx="8435280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Скорости обновления \\ </a:t>
          </a:r>
          <a:r>
            <a:rPr lang="ru-RU" sz="2600" b="0" i="1" kern="1200" dirty="0" smtClean="0"/>
            <a:t>Ф</a:t>
          </a:r>
          <a:r>
            <a:rPr lang="ru-RU" sz="2600" i="1" kern="1200" dirty="0" smtClean="0"/>
            <a:t>ундаментальность? Прочность? Полезность?..</a:t>
          </a:r>
          <a:endParaRPr lang="ru-RU" sz="2600" kern="1200" dirty="0"/>
        </a:p>
      </dsp:txBody>
      <dsp:txXfrm>
        <a:off x="50420" y="2270296"/>
        <a:ext cx="8334440" cy="932014"/>
      </dsp:txXfrm>
    </dsp:sp>
    <dsp:sp modelId="{4DA900F8-026A-4818-9BF1-F164ABF1F971}">
      <dsp:nvSpPr>
        <dsp:cNvPr id="0" name=""/>
        <dsp:cNvSpPr/>
      </dsp:nvSpPr>
      <dsp:spPr>
        <a:xfrm>
          <a:off x="0" y="3327611"/>
          <a:ext cx="8435280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Сложность и неопределенность </a:t>
          </a:r>
          <a:r>
            <a:rPr lang="ru-RU" sz="2600" b="1" i="1" kern="1200" dirty="0" smtClean="0"/>
            <a:t>\\ </a:t>
          </a:r>
          <a:r>
            <a:rPr lang="ru-RU" sz="2600" b="0" i="1" kern="1200" dirty="0" smtClean="0"/>
            <a:t>Ч</a:t>
          </a:r>
          <a:r>
            <a:rPr lang="ru-RU" sz="2600" i="1" kern="1200" dirty="0" smtClean="0"/>
            <a:t>то важно знать и уметь? Чему учить?</a:t>
          </a:r>
          <a:endParaRPr lang="ru-RU" sz="2600" kern="1200" dirty="0"/>
        </a:p>
      </dsp:txBody>
      <dsp:txXfrm>
        <a:off x="50420" y="3378031"/>
        <a:ext cx="8334440" cy="932014"/>
      </dsp:txXfrm>
    </dsp:sp>
    <dsp:sp modelId="{D57B332E-2A8F-4CBA-BE91-95082A75919C}">
      <dsp:nvSpPr>
        <dsp:cNvPr id="0" name=""/>
        <dsp:cNvSpPr/>
      </dsp:nvSpPr>
      <dsp:spPr>
        <a:xfrm>
          <a:off x="0" y="4435345"/>
          <a:ext cx="8435280" cy="10328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ИКТ-технологии</a:t>
          </a:r>
          <a:r>
            <a:rPr lang="ru-RU" sz="2600" i="1" kern="1200" dirty="0" smtClean="0"/>
            <a:t> \\ Зачем учиться? Зачем учить?</a:t>
          </a:r>
          <a:endParaRPr lang="ru-RU" sz="2600" kern="1200" dirty="0"/>
        </a:p>
      </dsp:txBody>
      <dsp:txXfrm>
        <a:off x="50420" y="4485765"/>
        <a:ext cx="8334440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DD77B-12D5-4676-A6B7-1FFA5347E682}">
      <dsp:nvSpPr>
        <dsp:cNvPr id="0" name=""/>
        <dsp:cNvSpPr/>
      </dsp:nvSpPr>
      <dsp:spPr>
        <a:xfrm>
          <a:off x="635242" y="0"/>
          <a:ext cx="5112568" cy="51125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63B2F-5E5C-4DA3-8649-F45B45805C49}">
      <dsp:nvSpPr>
        <dsp:cNvPr id="0" name=""/>
        <dsp:cNvSpPr/>
      </dsp:nvSpPr>
      <dsp:spPr>
        <a:xfrm>
          <a:off x="2057627" y="514383"/>
          <a:ext cx="5590966" cy="1260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Требования ФГОС ОО к </a:t>
          </a: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</a:rPr>
            <a:t>предметным </a:t>
          </a:r>
          <a:r>
            <a:rPr lang="ru-RU" sz="2200" b="1" kern="1200" dirty="0" smtClean="0"/>
            <a:t>и </a:t>
          </a:r>
          <a:r>
            <a:rPr lang="ru-RU" sz="2200" b="1" kern="1200" dirty="0" smtClean="0">
              <a:solidFill>
                <a:srgbClr val="00B050"/>
              </a:solidFill>
            </a:rPr>
            <a:t>метапредметным</a:t>
          </a:r>
          <a:r>
            <a:rPr lang="ru-RU" sz="2200" b="1" kern="1200" dirty="0" smtClean="0"/>
            <a:t>  </a:t>
          </a:r>
          <a:r>
            <a:rPr lang="ru-RU" sz="2200" b="1" u="none" kern="1200" dirty="0" smtClean="0"/>
            <a:t>\ </a:t>
          </a:r>
          <a:r>
            <a:rPr lang="ru-RU" sz="2200" b="1" u="none" kern="1200" dirty="0" smtClean="0">
              <a:solidFill>
                <a:srgbClr val="FF0000"/>
              </a:solidFill>
            </a:rPr>
            <a:t>личностным </a:t>
          </a:r>
          <a:r>
            <a:rPr lang="ru-RU" sz="2200" b="1" kern="1200" dirty="0" smtClean="0"/>
            <a:t> результатам образования</a:t>
          </a:r>
          <a:endParaRPr lang="ru-RU" sz="2200" kern="1200" dirty="0"/>
        </a:p>
      </dsp:txBody>
      <dsp:txXfrm>
        <a:off x="2119143" y="575899"/>
        <a:ext cx="5467934" cy="1137136"/>
      </dsp:txXfrm>
    </dsp:sp>
    <dsp:sp modelId="{AD2F6BD0-8F34-4CF9-B8C9-B3F12639E8B7}">
      <dsp:nvSpPr>
        <dsp:cNvPr id="0" name=""/>
        <dsp:cNvSpPr/>
      </dsp:nvSpPr>
      <dsp:spPr>
        <a:xfrm>
          <a:off x="2033651" y="2003599"/>
          <a:ext cx="5605820" cy="1260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Урочная и внеурочная деятельность</a:t>
          </a:r>
          <a:endParaRPr lang="ru-RU" sz="2200" kern="1200"/>
        </a:p>
      </dsp:txBody>
      <dsp:txXfrm>
        <a:off x="2095167" y="2065115"/>
        <a:ext cx="5482788" cy="1137136"/>
      </dsp:txXfrm>
    </dsp:sp>
    <dsp:sp modelId="{2179A6C7-78EA-4C40-B590-2B2C79D904A9}">
      <dsp:nvSpPr>
        <dsp:cNvPr id="0" name=""/>
        <dsp:cNvSpPr/>
      </dsp:nvSpPr>
      <dsp:spPr>
        <a:xfrm>
          <a:off x="2127663" y="3312369"/>
          <a:ext cx="5509116" cy="1090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ПОРТФОЛИО ТВОРЧЕСКИХ РАБОТ</a:t>
          </a:r>
          <a:endParaRPr lang="ru-RU" sz="2200" kern="1200" dirty="0"/>
        </a:p>
      </dsp:txBody>
      <dsp:txXfrm>
        <a:off x="2180916" y="3365622"/>
        <a:ext cx="5402610" cy="984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641E8-ECFE-4F3F-AF23-CD736411BF9E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96E1-70F2-4AF3-935B-612E047C9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echo.msk.ru/blog/insider_1/2097070-ech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5283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УЧЕБНЫЕ ПРОЕКТЫ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ИССЛЕДОВАНИЯ: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ВОЗВРАЩЕНИЕ К ИСТОКАМ 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И СМЫСЛАМ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5121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О.Ю. Стрелова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октор педагогических наук, профессор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2017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1. Проекты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и проектная деятельность школьников в ФГОС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СОО \2020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424936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Индивидуальный </a:t>
            </a:r>
            <a:r>
              <a:rPr lang="ru-RU" b="1" dirty="0"/>
              <a:t>проект </a:t>
            </a:r>
            <a:r>
              <a:rPr lang="ru-RU" dirty="0"/>
              <a:t>выполняется обучающимися в течение одного или двух лет в рамках </a:t>
            </a:r>
            <a:r>
              <a:rPr lang="ru-RU" u="sng" dirty="0"/>
              <a:t>учебного времени</a:t>
            </a:r>
            <a:r>
              <a:rPr lang="ru-RU" dirty="0"/>
              <a:t>, </a:t>
            </a:r>
            <a:r>
              <a:rPr lang="ru-RU" u="sng" dirty="0"/>
              <a:t>специально отведенного учебным планом</a:t>
            </a:r>
            <a:r>
              <a:rPr lang="ru-RU" dirty="0"/>
              <a:t>, и должен быть представлен в виде завершенного учебного исследования или разработанного проекта: </a:t>
            </a:r>
            <a:r>
              <a:rPr lang="ru-RU" i="1" dirty="0"/>
              <a:t>информационного, творческого, социального, прикладного, инновационного, конструкторского, </a:t>
            </a:r>
            <a:r>
              <a:rPr lang="ru-RU" i="1" dirty="0" smtClean="0"/>
              <a:t>инженерного…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1. Проекты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и проектная деятельность школьников в ФГОС СОО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индивидуальный </a:t>
            </a:r>
            <a:r>
              <a:rPr lang="ru-RU" b="1" i="1" dirty="0"/>
              <a:t>проект</a:t>
            </a:r>
            <a:r>
              <a:rPr lang="ru-RU" b="1" dirty="0"/>
              <a:t> </a:t>
            </a:r>
            <a:r>
              <a:rPr lang="ru-RU" dirty="0"/>
              <a:t>выполняется обучающимися самостоятельно под руководством учителя (</a:t>
            </a:r>
            <a:r>
              <a:rPr lang="ru-RU" dirty="0" err="1"/>
              <a:t>тьютора</a:t>
            </a:r>
            <a:r>
              <a:rPr lang="ru-RU" dirty="0"/>
              <a:t>) по выбранной теме в </a:t>
            </a:r>
            <a:r>
              <a:rPr lang="ru-RU" i="1" dirty="0"/>
              <a:t>рамках одного или нескольких изучаемых учебных предметов</a:t>
            </a:r>
            <a:r>
              <a:rPr lang="ru-RU" dirty="0"/>
              <a:t>, курсов в любой избранной области деятельности (познавательной, практической, </a:t>
            </a:r>
            <a:r>
              <a:rPr lang="ru-RU" u="sng" dirty="0"/>
              <a:t>учебно-исследовательской</a:t>
            </a:r>
            <a:r>
              <a:rPr lang="ru-RU" dirty="0"/>
              <a:t>, социальной, художественно-творческой и иной</a:t>
            </a:r>
            <a:r>
              <a:rPr lang="ru-RU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0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1. Примерная основная образовательная программа ООО \ СОО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ходе изучения </a:t>
            </a:r>
            <a:r>
              <a:rPr lang="ru-RU" sz="2400" i="1" dirty="0"/>
              <a:t>всех учебных предметов </a:t>
            </a:r>
            <a:r>
              <a:rPr lang="ru-RU" sz="2400" dirty="0"/>
              <a:t>обучающиеся приобретут опыт </a:t>
            </a:r>
            <a:r>
              <a:rPr lang="ru-RU" sz="2400" b="1" dirty="0"/>
              <a:t>проектной деятельности </a:t>
            </a:r>
            <a:r>
              <a:rPr lang="ru-RU" sz="2400" dirty="0"/>
              <a:t>как особой формы учебной работы, способствующей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(1) воспитанию </a:t>
            </a:r>
            <a:r>
              <a:rPr lang="ru-RU" sz="2400" dirty="0"/>
              <a:t>самостоятельности, инициативности, ответственности, повышению мотивации и эффективности учебной </a:t>
            </a:r>
            <a:r>
              <a:rPr lang="ru-RU" sz="2400" dirty="0" smtClean="0"/>
              <a:t>деятельности (</a:t>
            </a:r>
            <a:r>
              <a:rPr lang="ru-RU" sz="2400" b="1" dirty="0" smtClean="0">
                <a:solidFill>
                  <a:srgbClr val="FF0000"/>
                </a:solidFill>
              </a:rPr>
              <a:t>ЛР</a:t>
            </a:r>
            <a:r>
              <a:rPr lang="ru-RU" sz="2400" dirty="0" smtClean="0"/>
              <a:t>); </a:t>
            </a:r>
          </a:p>
          <a:p>
            <a:pPr marL="0" indent="0" algn="just">
              <a:buNone/>
            </a:pPr>
            <a:r>
              <a:rPr lang="ru-RU" sz="2400" dirty="0" smtClean="0"/>
              <a:t> (2) овладению умением </a:t>
            </a:r>
            <a:r>
              <a:rPr lang="ru-RU" sz="2400" dirty="0"/>
              <a:t>выбирать адекватные стоящей задаче средства, принимать решения, в том числе и в ситуациях </a:t>
            </a:r>
            <a:r>
              <a:rPr lang="ru-RU" sz="2400" dirty="0" smtClean="0"/>
              <a:t>неопределённости (</a:t>
            </a:r>
            <a:r>
              <a:rPr lang="ru-RU" sz="2400" dirty="0" smtClean="0">
                <a:solidFill>
                  <a:srgbClr val="00B050"/>
                </a:solidFill>
              </a:rPr>
              <a:t>МР</a:t>
            </a:r>
            <a:r>
              <a:rPr lang="ru-RU" sz="2400" dirty="0" smtClean="0"/>
              <a:t>\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 </a:t>
            </a:r>
            <a:r>
              <a:rPr lang="ru-RU" sz="2400" dirty="0" smtClean="0"/>
              <a:t>\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ЛР </a:t>
            </a:r>
            <a:r>
              <a:rPr lang="ru-RU" sz="2400" dirty="0"/>
              <a:t>);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dirty="0" smtClean="0"/>
              <a:t> (3) развитию способности </a:t>
            </a:r>
            <a:r>
              <a:rPr lang="ru-RU" sz="2400" dirty="0"/>
              <a:t>к разработке нескольких вариантов решений, к поиску нестандартных решений, поиску и осуществлению наиболее приемлемого </a:t>
            </a:r>
            <a:r>
              <a:rPr lang="ru-RU" sz="2400" dirty="0" smtClean="0"/>
              <a:t>решения (</a:t>
            </a:r>
            <a:r>
              <a:rPr lang="ru-RU" sz="2400" dirty="0" smtClean="0">
                <a:solidFill>
                  <a:srgbClr val="00B050"/>
                </a:solidFill>
              </a:rPr>
              <a:t>МР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\ </a:t>
            </a:r>
            <a:r>
              <a:rPr lang="ru-RU" sz="2400" b="1" u="sng" dirty="0" smtClean="0">
                <a:solidFill>
                  <a:srgbClr val="FF0000"/>
                </a:solidFill>
              </a:rPr>
              <a:t>ЛР</a:t>
            </a:r>
            <a:r>
              <a:rPr lang="ru-RU" sz="2400" b="1" u="sng" dirty="0" smtClean="0"/>
              <a:t>)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80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Ученический  проект -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733256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(1)</a:t>
            </a:r>
            <a:r>
              <a:rPr lang="ru-RU" b="1" dirty="0" smtClean="0"/>
              <a:t> </a:t>
            </a:r>
            <a:r>
              <a:rPr lang="ru-RU" i="1" dirty="0" smtClean="0"/>
              <a:t>особый вид </a:t>
            </a:r>
            <a:r>
              <a:rPr lang="ru-RU" dirty="0" smtClean="0"/>
              <a:t>интеллектуальной деятельности учащихся и (2) </a:t>
            </a:r>
            <a:r>
              <a:rPr lang="ru-RU" i="1" dirty="0" smtClean="0"/>
              <a:t>результат этой деятельности</a:t>
            </a:r>
            <a:r>
              <a:rPr lang="ru-RU" dirty="0" smtClean="0"/>
              <a:t>, отличительными особенностями которых являются: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анализ ситуации и формулировка проблемы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р</a:t>
            </a:r>
            <a:r>
              <a:rPr lang="ru-RU" dirty="0" smtClean="0"/>
              <a:t>азработка способов решения проблемы и составление оптимального плана проектной деятельности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самостоятельный поиск источников и разноплановая работа с информацией,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преобразование нового знания и опыта в материализованный продукт (реферат, веб-сайт, сценарий и т.п.),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публичная презентация и защита проекта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7" y="589763"/>
            <a:ext cx="3499339" cy="5068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5897" y="589763"/>
            <a:ext cx="540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Приложения</a:t>
            </a:r>
          </a:p>
          <a:p>
            <a:r>
              <a:rPr lang="ru-RU" sz="1600" dirty="0"/>
              <a:t>1.	Лабораторно-практическое занятие по рассказу Л.Н. Толстого «Две разные версии истории улья с лубочной крышкой». Творческий мини-проект «Третья версия».</a:t>
            </a:r>
          </a:p>
          <a:p>
            <a:r>
              <a:rPr lang="ru-RU" sz="1600" dirty="0"/>
              <a:t>2.	Исследовательский \ творческий \ ролевой проект «Мой ХХ век».</a:t>
            </a:r>
          </a:p>
          <a:p>
            <a:r>
              <a:rPr lang="ru-RU" sz="1600" dirty="0"/>
              <a:t>3.	Исследовательский \ прогностический \ творческий проект на основе карт-анаморфоз «Мир: разные взгляды».</a:t>
            </a:r>
          </a:p>
          <a:p>
            <a:r>
              <a:rPr lang="ru-RU" sz="1600" dirty="0"/>
              <a:t>4.	Лабораторно-практическое занятие «Образы – мифы – фальсификации истории».</a:t>
            </a:r>
          </a:p>
          <a:p>
            <a:r>
              <a:rPr lang="ru-RU" sz="1600" dirty="0"/>
              <a:t>5.	Информационно-поисковый проект «Война документов» (история публикации советских текстов советско-германских секретных документов 1939 – </a:t>
            </a:r>
            <a:r>
              <a:rPr lang="ru-RU" sz="1600" dirty="0" smtClean="0"/>
              <a:t>1941).</a:t>
            </a:r>
            <a:endParaRPr lang="ru-RU" sz="1600" dirty="0"/>
          </a:p>
          <a:p>
            <a:r>
              <a:rPr lang="ru-RU" sz="1600" dirty="0"/>
              <a:t>6.	Поисково-исследовательский проект «Эстафета времени».</a:t>
            </a:r>
          </a:p>
          <a:p>
            <a:r>
              <a:rPr lang="ru-RU" sz="1600" dirty="0"/>
              <a:t>7.	Исследовательский проект «Как фальсифицируют историю?»</a:t>
            </a:r>
          </a:p>
          <a:p>
            <a:r>
              <a:rPr lang="ru-RU" sz="1600" dirty="0"/>
              <a:t>8.	Лабораторное занятие «Тост «За русский народ!» - самая загадочная речь И.В. Сталина».</a:t>
            </a:r>
          </a:p>
          <a:p>
            <a:r>
              <a:rPr lang="ru-RU" sz="1600" dirty="0"/>
              <a:t>9.	Исследовательский \ ретроспективный проект «Учредительное собрание: «упущенные возможности»?..</a:t>
            </a:r>
          </a:p>
          <a:p>
            <a:r>
              <a:rPr lang="ru-RU" sz="1600" dirty="0"/>
              <a:t>10.	 Поисково-исследовательский \ ролевой проект «Художник переписывает историю».</a:t>
            </a:r>
          </a:p>
          <a:p>
            <a:r>
              <a:rPr lang="ru-RU" sz="1600" dirty="0"/>
              <a:t>11.	Интернет-проекты по истории: аннотированный каталог интерактивных сайтов.</a:t>
            </a:r>
          </a:p>
        </p:txBody>
      </p:sp>
    </p:spTree>
    <p:extLst>
      <p:ext uri="{BB962C8B-B14F-4D97-AF65-F5344CB8AC3E}">
        <p14:creationId xmlns:p14="http://schemas.microsoft.com/office/powerpoint/2010/main" val="42598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Этапы работы над проектом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328592"/>
          </a:xfrm>
        </p:spPr>
        <p:txBody>
          <a:bodyPr/>
          <a:lstStyle/>
          <a:p>
            <a:pPr marL="514350" lvl="1" indent="-514350">
              <a:buFont typeface="Wingdings 2" pitchFamily="18" charset="2"/>
              <a:buAutoNum type="arabicPeriod"/>
            </a:pPr>
            <a:r>
              <a:rPr lang="ru-RU" altLang="ru-RU" dirty="0" smtClean="0"/>
              <a:t>На основе темы и других данных в условии задания определиться </a:t>
            </a:r>
            <a:r>
              <a:rPr lang="ru-RU" altLang="ru-RU" b="1" i="1" dirty="0" smtClean="0">
                <a:solidFill>
                  <a:srgbClr val="FF0000"/>
                </a:solidFill>
              </a:rPr>
              <a:t>с проблемой</a:t>
            </a:r>
            <a:r>
              <a:rPr lang="ru-RU" altLang="ru-RU" b="1" dirty="0" smtClean="0">
                <a:solidFill>
                  <a:srgbClr val="FF0000"/>
                </a:solidFill>
              </a:rPr>
              <a:t> и </a:t>
            </a:r>
            <a:r>
              <a:rPr lang="ru-RU" altLang="ru-RU" b="1" i="1" dirty="0" smtClean="0">
                <a:solidFill>
                  <a:srgbClr val="FF0000"/>
                </a:solidFill>
              </a:rPr>
              <a:t>целью </a:t>
            </a:r>
            <a:r>
              <a:rPr lang="ru-RU" altLang="ru-RU" dirty="0" smtClean="0"/>
              <a:t>своей проектной деятельности. </a:t>
            </a:r>
          </a:p>
          <a:p>
            <a:pPr marL="514350" lvl="1" indent="-514350" eaLnBrk="1" hangingPunct="1">
              <a:buFont typeface="Wingdings 2" pitchFamily="18" charset="2"/>
              <a:buNone/>
            </a:pPr>
            <a:r>
              <a:rPr lang="ru-RU" altLang="ru-RU" dirty="0" smtClean="0"/>
              <a:t>Эта проблема (проблемная задача) будет носить </a:t>
            </a:r>
            <a:r>
              <a:rPr lang="ru-RU" altLang="ru-RU" i="1" dirty="0" smtClean="0"/>
              <a:t>учебный </a:t>
            </a:r>
            <a:r>
              <a:rPr lang="ru-RU" altLang="ru-RU" dirty="0" smtClean="0"/>
              <a:t>характер, т.к. возможно, что в исторической науке и обществе уже достигнуто определенное взаимопонимание по дискуссионному вопросу, существует относительно консолидированное мнение об отношении к спорным фактам прошлого, но школьник в роли исследователя проложит </a:t>
            </a:r>
            <a:r>
              <a:rPr lang="ru-RU" altLang="ru-RU" i="1" dirty="0" smtClean="0">
                <a:solidFill>
                  <a:srgbClr val="FF0000"/>
                </a:solidFill>
              </a:rPr>
              <a:t>свой путь и к своему открытию…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6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65104"/>
            <a:ext cx="3008313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М.К. </a:t>
            </a:r>
            <a:r>
              <a:rPr lang="ru-RU" sz="2800" dirty="0" err="1" smtClean="0"/>
              <a:t>Мамардашвили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639631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> </a:t>
            </a:r>
            <a:r>
              <a:rPr lang="ru-RU" dirty="0"/>
              <a:t>– это нечто, что требует от нас какого-то усилия </a:t>
            </a:r>
            <a:r>
              <a:rPr lang="ru-RU" dirty="0" smtClean="0"/>
              <a:t>понимания. </a:t>
            </a:r>
          </a:p>
          <a:p>
            <a:r>
              <a:rPr lang="ru-RU" dirty="0" smtClean="0"/>
              <a:t>Давайте </a:t>
            </a:r>
            <a:r>
              <a:rPr lang="ru-RU" dirty="0"/>
              <a:t>договоримся, что </a:t>
            </a:r>
            <a:r>
              <a:rPr lang="ru-RU" b="1" i="1" dirty="0"/>
              <a:t>усилие понимания</a:t>
            </a:r>
            <a:r>
              <a:rPr lang="ru-RU" dirty="0"/>
              <a:t> – это не просто умственный акт, напряжение мысли, а нечто требующее от нас перестройки, какой-то переориентации наших привычных навыков понимания. </a:t>
            </a:r>
            <a:endParaRPr lang="ru-RU" dirty="0" smtClean="0"/>
          </a:p>
          <a:p>
            <a:r>
              <a:rPr lang="ru-RU" dirty="0" smtClean="0"/>
              <a:t>Обычно </a:t>
            </a:r>
            <a:r>
              <a:rPr lang="ru-RU" dirty="0"/>
              <a:t>мы можем понимать нечто, приводя в действие те инструменты, которыми мы уже располагаем и владеем,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договоримся </a:t>
            </a:r>
            <a:r>
              <a:rPr lang="ru-RU" b="1" i="1" dirty="0">
                <a:solidFill>
                  <a:srgbClr val="FF0000"/>
                </a:solidFill>
              </a:rPr>
              <a:t>современным, или проблематичным,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/>
              <a:t>называть нечто, которое мы не можем освоить и понять, приводя в действие те умения, которые у нас уже есть, </a:t>
            </a:r>
            <a:endParaRPr lang="ru-RU" dirty="0" smtClean="0"/>
          </a:p>
          <a:p>
            <a:pPr marL="0" indent="0">
              <a:buNone/>
            </a:pPr>
            <a:r>
              <a:rPr lang="ru-RU" sz="3400" dirty="0" smtClean="0"/>
              <a:t>а </a:t>
            </a:r>
            <a:r>
              <a:rPr lang="ru-RU" sz="3400" i="1" dirty="0">
                <a:solidFill>
                  <a:srgbClr val="FF0000"/>
                </a:solidFill>
              </a:rPr>
              <a:t>должны что-то с собой сделать </a:t>
            </a:r>
            <a:endParaRPr lang="ru-RU" sz="3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400" dirty="0" smtClean="0"/>
              <a:t>(</a:t>
            </a:r>
            <a:r>
              <a:rPr lang="ru-RU" sz="3400" dirty="0"/>
              <a:t>то есть не с проблемой сделать,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а </a:t>
            </a:r>
            <a:r>
              <a:rPr lang="ru-RU" sz="3400" b="1" dirty="0">
                <a:solidFill>
                  <a:srgbClr val="FF0000"/>
                </a:solidFill>
              </a:rPr>
              <a:t>с собой</a:t>
            </a:r>
            <a:r>
              <a:rPr lang="ru-RU" sz="3400" dirty="0">
                <a:solidFill>
                  <a:srgbClr val="FF0000"/>
                </a:solidFill>
              </a:rPr>
              <a:t>, пытающимся понять эту проблему</a:t>
            </a:r>
            <a:r>
              <a:rPr lang="ru-RU" sz="3400" dirty="0" smtClean="0"/>
              <a:t>)</a:t>
            </a:r>
            <a:endParaRPr lang="ru-RU" sz="3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7859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25" y="1196752"/>
            <a:ext cx="3740154" cy="30243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Этапы работы над проектом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84576"/>
          </a:xfrm>
        </p:spPr>
        <p:txBody>
          <a:bodyPr>
            <a:normAutofit/>
          </a:bodyPr>
          <a:lstStyle/>
          <a:p>
            <a:pPr lvl="1" eaLnBrk="1" hangingPunct="1">
              <a:buFont typeface="Wingdings 2" pitchFamily="18" charset="2"/>
              <a:buNone/>
            </a:pPr>
            <a:r>
              <a:rPr lang="ru-RU" altLang="ru-RU" dirty="0" smtClean="0"/>
              <a:t>2. </a:t>
            </a:r>
            <a:r>
              <a:rPr lang="ru-RU" altLang="ru-RU" sz="3200" dirty="0" smtClean="0"/>
              <a:t>В русле цели и проблемы своего проекта определить </a:t>
            </a:r>
            <a:r>
              <a:rPr lang="ru-RU" altLang="ru-RU" sz="3200" i="1" dirty="0" smtClean="0">
                <a:solidFill>
                  <a:srgbClr val="00B050"/>
                </a:solidFill>
              </a:rPr>
              <a:t>круг источников, видов информации и</a:t>
            </a:r>
            <a:r>
              <a:rPr lang="ru-RU" altLang="ru-RU" sz="3200" dirty="0" smtClean="0">
                <a:solidFill>
                  <a:srgbClr val="00B050"/>
                </a:solidFill>
              </a:rPr>
              <a:t> </a:t>
            </a:r>
            <a:r>
              <a:rPr lang="ru-RU" altLang="ru-RU" sz="3200" i="1" dirty="0" smtClean="0">
                <a:solidFill>
                  <a:srgbClr val="00B050"/>
                </a:solidFill>
              </a:rPr>
              <a:t>мест ее нахождения</a:t>
            </a:r>
            <a:r>
              <a:rPr lang="ru-RU" altLang="ru-RU" sz="3200" dirty="0" smtClean="0"/>
              <a:t>, которые будут необходимы для решения проблемы.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ru-RU" altLang="ru-RU" sz="3200" dirty="0" smtClean="0"/>
              <a:t>3. Разработать </a:t>
            </a:r>
            <a:r>
              <a:rPr lang="ru-RU" altLang="ru-RU" sz="3200" i="1" dirty="0" smtClean="0">
                <a:solidFill>
                  <a:srgbClr val="00B050"/>
                </a:solidFill>
              </a:rPr>
              <a:t>план работы</a:t>
            </a:r>
            <a:r>
              <a:rPr lang="ru-RU" altLang="ru-RU" sz="3200" dirty="0" smtClean="0"/>
              <a:t>, определив </a:t>
            </a:r>
            <a:r>
              <a:rPr lang="ru-RU" altLang="ru-RU" sz="3200" i="1" dirty="0" smtClean="0">
                <a:solidFill>
                  <a:srgbClr val="00B050"/>
                </a:solidFill>
              </a:rPr>
              <a:t>задачи и содержание </a:t>
            </a:r>
            <a:r>
              <a:rPr lang="ru-RU" altLang="ru-RU" sz="3200" dirty="0" smtClean="0"/>
              <a:t>каждого этапа, круг лиц, ответственных за их реализацию, сроки выполнения промежуточных заданий.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2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Этапы работы над проектом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4. Подготовить части проектного задания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 или индивидуально, а потом сообща обсудить </a:t>
            </a:r>
            <a:r>
              <a:rPr lang="ru-RU" i="1" dirty="0" smtClean="0">
                <a:solidFill>
                  <a:srgbClr val="00B050"/>
                </a:solidFill>
              </a:rPr>
              <a:t>концепцию, макет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и процедуру оформления </a:t>
            </a:r>
            <a:r>
              <a:rPr lang="ru-RU" i="1" dirty="0" smtClean="0"/>
              <a:t>проекта как материализованного продукта общей</a:t>
            </a:r>
            <a:r>
              <a:rPr lang="ru-RU" dirty="0" smtClean="0"/>
              <a:t> интеллектуальной деятельности.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5. Подготовить </a:t>
            </a:r>
            <a:r>
              <a:rPr lang="ru-RU" i="1" dirty="0" smtClean="0">
                <a:solidFill>
                  <a:srgbClr val="00B050"/>
                </a:solidFill>
              </a:rPr>
              <a:t>сценарий презентации </a:t>
            </a:r>
            <a:r>
              <a:rPr lang="ru-RU" dirty="0" smtClean="0"/>
              <a:t>проекта.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6. Провести </a:t>
            </a:r>
            <a:r>
              <a:rPr lang="ru-RU" i="1" dirty="0" smtClean="0">
                <a:solidFill>
                  <a:srgbClr val="00B050"/>
                </a:solidFill>
              </a:rPr>
              <a:t>презентацию и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B050"/>
                </a:solidFill>
              </a:rPr>
              <a:t>защиту проекта </a:t>
            </a:r>
            <a:r>
              <a:rPr lang="ru-RU" dirty="0" smtClean="0"/>
              <a:t>в соответствии с заранее принятыми всеми участниками критериями: требования 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содержанию, </a:t>
            </a:r>
            <a:r>
              <a:rPr lang="ru-RU" dirty="0" smtClean="0">
                <a:solidFill>
                  <a:srgbClr val="00B050"/>
                </a:solidFill>
              </a:rPr>
              <a:t>оформлению, презентации</a:t>
            </a:r>
            <a:r>
              <a:rPr lang="ru-RU" dirty="0" smtClean="0">
                <a:solidFill>
                  <a:srgbClr val="FF0000"/>
                </a:solidFill>
              </a:rPr>
              <a:t> и защите проекта</a:t>
            </a:r>
            <a:r>
              <a:rPr lang="ru-RU" dirty="0" smtClean="0"/>
              <a:t>).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Проектная деятельность: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sz="3100" dirty="0" smtClean="0"/>
              <a:t>на базовом уровне прогнозируется развитие умений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228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altLang="ru-RU" dirty="0" smtClean="0"/>
              <a:t>проводить поиск исторической информации в источниках разного типа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dirty="0" smtClean="0"/>
              <a:t> критически анализировать источники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dirty="0" smtClean="0"/>
              <a:t>анализировать историческую информацию, представленную в разных знаковых системах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dirty="0" smtClean="0"/>
              <a:t>формулировать </a:t>
            </a:r>
            <a:r>
              <a:rPr lang="ru-RU" altLang="ru-RU" i="1" dirty="0" smtClean="0"/>
              <a:t>собственную позицию </a:t>
            </a:r>
            <a:r>
              <a:rPr lang="ru-RU" altLang="ru-RU" dirty="0" smtClean="0"/>
              <a:t>по обсуждаемым вопросам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dirty="0" smtClean="0"/>
              <a:t> представлять результаты познавательной деятельности в разных формах     </a:t>
            </a:r>
            <a:r>
              <a:rPr lang="ru-RU" altLang="ru-RU" i="1" u="sng" dirty="0" smtClean="0"/>
              <a:t>А.Н. Иоффе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70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роекты – </a:t>
            </a:r>
            <a:r>
              <a:rPr lang="ru-RU" sz="3200" b="1" i="1" dirty="0" smtClean="0">
                <a:solidFill>
                  <a:srgbClr val="002060"/>
                </a:solidFill>
              </a:rPr>
              <a:t>это…?</a:t>
            </a:r>
            <a:r>
              <a:rPr lang="ru-RU" sz="3200" b="1" i="1" dirty="0">
                <a:solidFill>
                  <a:srgbClr val="002060"/>
                </a:solidFill>
              </a:rPr>
              <a:t/>
            </a:r>
            <a:br>
              <a:rPr lang="ru-RU" sz="3200" b="1" i="1" dirty="0">
                <a:solidFill>
                  <a:srgbClr val="002060"/>
                </a:solidFill>
              </a:rPr>
            </a:br>
            <a:endParaRPr lang="ru-RU" sz="32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865564"/>
              </p:ext>
            </p:extLst>
          </p:nvPr>
        </p:nvGraphicFramePr>
        <p:xfrm>
          <a:off x="457200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422035">
            <a:off x="8100392" y="4581128"/>
            <a:ext cx="432048" cy="216024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8082" y="4232813"/>
            <a:ext cx="3534118" cy="226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2. Проектная деятельность: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dirty="0" smtClean="0"/>
              <a:t>       на  профильном \ углубленном уровне - развитие умений: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8720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</a:t>
            </a:r>
            <a:r>
              <a:rPr lang="ru-RU" sz="3300" dirty="0" smtClean="0"/>
              <a:t>формировать </a:t>
            </a:r>
            <a:r>
              <a:rPr lang="ru-RU" sz="3300" b="1" i="1" dirty="0" smtClean="0"/>
              <a:t>собственный</a:t>
            </a:r>
            <a:r>
              <a:rPr lang="ru-RU" sz="3300" dirty="0" smtClean="0"/>
              <a:t> </a:t>
            </a:r>
            <a:r>
              <a:rPr lang="ru-RU" sz="3300" i="1" dirty="0" smtClean="0"/>
              <a:t>алгоритм решения</a:t>
            </a:r>
            <a:r>
              <a:rPr lang="ru-RU" sz="3300" dirty="0" smtClean="0"/>
              <a:t> историко-познавательных задач, включая </a:t>
            </a:r>
            <a:r>
              <a:rPr lang="ru-RU" sz="3300" i="1" dirty="0" smtClean="0"/>
              <a:t>формулирование проблемы и целей своей работы</a:t>
            </a:r>
            <a:r>
              <a:rPr lang="ru-RU" sz="3300" dirty="0" smtClean="0"/>
              <a:t>,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 smtClean="0"/>
              <a:t>  определять </a:t>
            </a:r>
            <a:r>
              <a:rPr lang="ru-RU" sz="3300" i="1" dirty="0" smtClean="0"/>
              <a:t>адекватные историческому предмету способы и методы</a:t>
            </a:r>
            <a:r>
              <a:rPr lang="ru-RU" sz="3300" dirty="0" smtClean="0"/>
              <a:t> решения задач,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 smtClean="0"/>
              <a:t> </a:t>
            </a:r>
            <a:r>
              <a:rPr lang="ru-RU" sz="3300" b="1" i="1" dirty="0" smtClean="0"/>
              <a:t>прогнозировать</a:t>
            </a:r>
            <a:r>
              <a:rPr lang="ru-RU" sz="3300" i="1" dirty="0" smtClean="0"/>
              <a:t> ожидаемые результаты</a:t>
            </a:r>
            <a:r>
              <a:rPr lang="ru-RU" sz="3300" dirty="0" smtClean="0"/>
              <a:t> и </a:t>
            </a:r>
            <a:r>
              <a:rPr lang="ru-RU" sz="3300" i="1" dirty="0" smtClean="0"/>
              <a:t>сопоставлять их с собственными историческими знаниями</a:t>
            </a:r>
            <a:r>
              <a:rPr lang="ru-RU" sz="3300" dirty="0" smtClean="0"/>
              <a:t>,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 smtClean="0"/>
              <a:t>  учитывать </a:t>
            </a:r>
            <a:r>
              <a:rPr lang="ru-RU" sz="3300" i="1" dirty="0" smtClean="0"/>
              <a:t>различные мнения и интегрировать идеи</a:t>
            </a:r>
            <a:r>
              <a:rPr lang="ru-RU" sz="3300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300" dirty="0" smtClean="0"/>
              <a:t>  организовывать работу группы…            </a:t>
            </a:r>
            <a:r>
              <a:rPr lang="ru-RU" sz="3300" i="1" u="sng" dirty="0" smtClean="0"/>
              <a:t>А.Н. Иоффе</a:t>
            </a:r>
            <a:endParaRPr lang="ru-RU" sz="3300" u="sng" dirty="0"/>
          </a:p>
        </p:txBody>
      </p:sp>
    </p:spTree>
    <p:extLst>
      <p:ext uri="{BB962C8B-B14F-4D97-AF65-F5344CB8AC3E}">
        <p14:creationId xmlns:p14="http://schemas.microsoft.com/office/powerpoint/2010/main" val="2365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100120" cy="10661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2.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b="1" dirty="0" smtClean="0"/>
              <a:t>Рейтинг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</a:rPr>
              <a:t>личностных   изменений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и УУД,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700" dirty="0" smtClean="0"/>
              <a:t>обусловленных   проектной    деятельностью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71181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углубление и расширение </a:t>
            </a:r>
            <a:r>
              <a:rPr lang="ru-RU" i="1" dirty="0" smtClean="0">
                <a:solidFill>
                  <a:srgbClr val="FF0000"/>
                </a:solidFill>
              </a:rPr>
              <a:t>социального кругозора (мировоззрение \ картина мира),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приобретение </a:t>
            </a:r>
            <a:r>
              <a:rPr lang="ru-RU" i="1" dirty="0" smtClean="0">
                <a:solidFill>
                  <a:srgbClr val="00B050"/>
                </a:solidFill>
              </a:rPr>
              <a:t>опыта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общения</a:t>
            </a:r>
            <a:r>
              <a:rPr lang="ru-RU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понимание </a:t>
            </a:r>
            <a:r>
              <a:rPr lang="ru-RU" i="1" dirty="0" smtClean="0">
                <a:solidFill>
                  <a:srgbClr val="FF0000"/>
                </a:solidFill>
              </a:rPr>
              <a:t>личной ответственности </a:t>
            </a:r>
            <a:r>
              <a:rPr lang="ru-RU" dirty="0" smtClean="0"/>
              <a:t>за качественное выполнение порученного дела,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/>
              <a:t>  </a:t>
            </a:r>
            <a:r>
              <a:rPr lang="ru-RU" b="1" i="1" dirty="0" smtClean="0">
                <a:solidFill>
                  <a:srgbClr val="00B050"/>
                </a:solidFill>
              </a:rPr>
              <a:t>прогнозирование</a:t>
            </a:r>
            <a:r>
              <a:rPr lang="ru-RU" i="1" dirty="0" smtClean="0"/>
              <a:t> </a:t>
            </a:r>
            <a:r>
              <a:rPr lang="ru-RU" dirty="0" smtClean="0"/>
              <a:t>последствий своих действий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ускоренное формирование активной </a:t>
            </a:r>
            <a:r>
              <a:rPr lang="ru-RU" i="1" dirty="0" smtClean="0">
                <a:solidFill>
                  <a:srgbClr val="FF0000"/>
                </a:solidFill>
              </a:rPr>
              <a:t>гражданской позиции</a:t>
            </a:r>
            <a:r>
              <a:rPr lang="ru-RU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 формирование </a:t>
            </a:r>
            <a:r>
              <a:rPr lang="ru-RU" dirty="0" smtClean="0">
                <a:solidFill>
                  <a:srgbClr val="00B050"/>
                </a:solidFill>
              </a:rPr>
              <a:t>опыта </a:t>
            </a:r>
            <a:r>
              <a:rPr lang="ru-RU" dirty="0" smtClean="0">
                <a:solidFill>
                  <a:srgbClr val="FF0000"/>
                </a:solidFill>
              </a:rPr>
              <a:t>самореализации</a:t>
            </a:r>
            <a:r>
              <a:rPr lang="ru-RU" dirty="0" smtClean="0"/>
              <a:t>…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</a:t>
            </a:r>
            <a:r>
              <a:rPr lang="ru-RU" i="1" u="sng" dirty="0" smtClean="0"/>
              <a:t>А.Н. Иоффе</a:t>
            </a:r>
          </a:p>
        </p:txBody>
      </p:sp>
    </p:spTree>
    <p:extLst>
      <p:ext uri="{BB962C8B-B14F-4D97-AF65-F5344CB8AC3E}">
        <p14:creationId xmlns:p14="http://schemas.microsoft.com/office/powerpoint/2010/main" val="2554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Этапы проектной деятельности </a:t>
            </a:r>
            <a:br>
              <a:rPr lang="ru-RU" b="1" dirty="0" smtClean="0"/>
            </a:br>
            <a:r>
              <a:rPr lang="ru-RU" b="1" dirty="0" smtClean="0"/>
              <a:t>и результаты общего образования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780033"/>
              </p:ext>
            </p:extLst>
          </p:nvPr>
        </p:nvGraphicFramePr>
        <p:xfrm>
          <a:off x="179512" y="1844824"/>
          <a:ext cx="8805664" cy="36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83"/>
                <a:gridCol w="2619649"/>
                <a:gridCol w="2201416"/>
                <a:gridCol w="2201416"/>
              </a:tblGrid>
              <a:tr h="25724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Этапы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Предметные результаты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B050"/>
                          </a:solidFill>
                        </a:rPr>
                        <a:t>Метапред-метные</a:t>
                      </a:r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 результаты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(блоки УУД)</a:t>
                      </a:r>
                      <a:endParaRPr lang="ru-RU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Личностные результаты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232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2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5373216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Требования \ критерии проверки и оценки проектов</a:t>
            </a:r>
            <a:endParaRPr lang="ru-RU" sz="2800" b="1" dirty="0"/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319971" y="1592797"/>
            <a:ext cx="648072" cy="6624735"/>
          </a:xfrm>
          <a:prstGeom prst="rightBrace">
            <a:avLst>
              <a:gd name="adj1" fmla="val 8333"/>
              <a:gd name="adj2" fmla="val 5092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55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248472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2. Рефлексия </a:t>
            </a:r>
            <a:br>
              <a:rPr lang="ru-RU" sz="2800" b="1" dirty="0" smtClean="0"/>
            </a:br>
            <a:r>
              <a:rPr lang="ru-RU" sz="2800" b="1" dirty="0" smtClean="0"/>
              <a:t>результатов проектной деятельности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412686"/>
              </p:ext>
            </p:extLst>
          </p:nvPr>
        </p:nvGraphicFramePr>
        <p:xfrm>
          <a:off x="3575050" y="476672"/>
          <a:ext cx="511175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9633" y="2348879"/>
            <a:ext cx="1656184" cy="2304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32" y="1952640"/>
            <a:ext cx="4061251" cy="338437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Виды учебных проектов: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</a:t>
            </a:r>
            <a:r>
              <a:rPr lang="ru-RU" sz="2400" b="1" dirty="0" smtClean="0">
                <a:solidFill>
                  <a:srgbClr val="00B050"/>
                </a:solidFill>
              </a:rPr>
              <a:t>по ведущей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25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/>
              <a:t>Практико-ориентированные</a:t>
            </a:r>
            <a:r>
              <a:rPr lang="ru-RU" altLang="ru-RU" dirty="0" smtClean="0"/>
              <a:t>: </a:t>
            </a:r>
            <a:r>
              <a:rPr lang="ru-RU" altLang="ru-RU" sz="2400" i="1" dirty="0" smtClean="0"/>
              <a:t>«Семейный архив» (реестр документов и фотографий, хранящихся дома)</a:t>
            </a:r>
          </a:p>
          <a:p>
            <a:pPr eaLnBrk="1" hangingPunct="1"/>
            <a:r>
              <a:rPr lang="ru-RU" altLang="ru-RU" b="1" dirty="0" smtClean="0"/>
              <a:t>Исследовательские: </a:t>
            </a:r>
            <a:r>
              <a:rPr lang="ru-RU" altLang="ru-RU" sz="2400" i="1" dirty="0" smtClean="0"/>
              <a:t>«История Дальнего Востока: средневековье» (электронный бедекер)</a:t>
            </a:r>
          </a:p>
          <a:p>
            <a:pPr eaLnBrk="1" hangingPunct="1"/>
            <a:r>
              <a:rPr lang="ru-RU" altLang="ru-RU" b="1" dirty="0" smtClean="0"/>
              <a:t>Поисково-информационные: </a:t>
            </a:r>
            <a:r>
              <a:rPr lang="ru-RU" altLang="ru-RU" sz="2400" i="1" dirty="0" smtClean="0"/>
              <a:t>«Печатные издания </a:t>
            </a:r>
            <a:r>
              <a:rPr lang="ru-RU" altLang="ru-RU" sz="2400" i="1" dirty="0" err="1" smtClean="0"/>
              <a:t>Харбинской</a:t>
            </a:r>
            <a:r>
              <a:rPr lang="ru-RU" altLang="ru-RU" sz="2400" i="1" dirty="0" smtClean="0"/>
              <a:t> </a:t>
            </a:r>
            <a:r>
              <a:rPr lang="ru-RU" altLang="ru-RU" sz="2400" i="1" dirty="0" err="1" smtClean="0"/>
              <a:t>россики</a:t>
            </a:r>
            <a:r>
              <a:rPr lang="ru-RU" altLang="ru-RU" sz="2400" i="1" dirty="0" smtClean="0"/>
              <a:t>» (каталог изданий)</a:t>
            </a:r>
          </a:p>
          <a:p>
            <a:pPr eaLnBrk="1" hangingPunct="1"/>
            <a:r>
              <a:rPr lang="ru-RU" altLang="ru-RU" b="1" dirty="0" smtClean="0"/>
              <a:t>Творческие:</a:t>
            </a:r>
            <a:r>
              <a:rPr lang="ru-RU" altLang="ru-RU" sz="2400" i="1" dirty="0" smtClean="0"/>
              <a:t>  панорама «Рим при императоре Константине Великом (</a:t>
            </a:r>
            <a:r>
              <a:rPr lang="en-US" altLang="ru-RU" sz="2400" i="1" dirty="0" smtClean="0"/>
              <a:t>I</a:t>
            </a:r>
            <a:r>
              <a:rPr lang="ru-RU" altLang="ru-RU" sz="2400" i="1" dirty="0" smtClean="0"/>
              <a:t>У </a:t>
            </a:r>
            <a:r>
              <a:rPr lang="ru-RU" altLang="ru-RU" sz="2400" i="1" dirty="0" err="1" smtClean="0"/>
              <a:t>в.до</a:t>
            </a:r>
            <a:r>
              <a:rPr lang="ru-RU" altLang="ru-RU" sz="2400" i="1" dirty="0" smtClean="0"/>
              <a:t> н.э.)»</a:t>
            </a:r>
            <a:endParaRPr lang="ru-RU" altLang="ru-RU" b="1" dirty="0" smtClean="0"/>
          </a:p>
          <a:p>
            <a:pPr eaLnBrk="1" hangingPunct="1"/>
            <a:r>
              <a:rPr lang="ru-RU" altLang="ru-RU" b="1" dirty="0" smtClean="0"/>
              <a:t>Ролевые: </a:t>
            </a:r>
            <a:r>
              <a:rPr lang="ru-RU" altLang="ru-RU" sz="2800" i="1" dirty="0" smtClean="0"/>
              <a:t>«Один день из жизни…» (этюд-зарисовка)</a:t>
            </a:r>
            <a:endParaRPr lang="ru-RU" altLang="ru-RU" dirty="0" smtClean="0"/>
          </a:p>
          <a:p>
            <a:pPr eaLnBrk="1" hangingPunct="1"/>
            <a:endParaRPr lang="ru-RU" alt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159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Виды учебных проектов: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по формам деятельности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2400" b="1" dirty="0" smtClean="0"/>
              <a:t>Индивидуальные</a:t>
            </a:r>
          </a:p>
          <a:p>
            <a:pPr eaLnBrk="1" hangingPunct="1"/>
            <a:r>
              <a:rPr lang="ru-RU" altLang="ru-RU" sz="2400" b="1" dirty="0" smtClean="0"/>
              <a:t>Групповые</a:t>
            </a:r>
          </a:p>
          <a:p>
            <a:pPr marL="0" indent="0" algn="r" eaLnBrk="1" hangingPunct="1">
              <a:buNone/>
            </a:pPr>
            <a:r>
              <a:rPr lang="ru-RU" altLang="ru-RU" sz="2400" b="1" dirty="0"/>
              <a:t>п</a:t>
            </a:r>
            <a:r>
              <a:rPr lang="ru-RU" altLang="ru-RU" sz="2400" b="1" dirty="0" smtClean="0"/>
              <a:t>о срокам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Текущие (мини-проекты)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Сквозные (отсроченные)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итоговые</a:t>
            </a:r>
          </a:p>
          <a:p>
            <a:pPr marL="0" indent="0" algn="r" eaLnBrk="1" hangingPunct="1"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п</a:t>
            </a:r>
            <a:r>
              <a:rPr lang="ru-RU" altLang="ru-RU" sz="2400" b="1" dirty="0" smtClean="0">
                <a:solidFill>
                  <a:schemeClr val="tx2"/>
                </a:solidFill>
              </a:rPr>
              <a:t>о содержанию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err="1" smtClean="0"/>
              <a:t>Монопредметные</a:t>
            </a:r>
            <a:endParaRPr lang="ru-RU" altLang="ru-RU" sz="2400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err="1" smtClean="0"/>
              <a:t>Межпредметные</a:t>
            </a:r>
            <a:endParaRPr lang="ru-RU" altLang="ru-RU" sz="2400" b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err="1" smtClean="0"/>
              <a:t>Надпредметные</a:t>
            </a:r>
            <a:endParaRPr lang="ru-RU" altLang="ru-RU" sz="2400" b="1" dirty="0" smtClean="0"/>
          </a:p>
          <a:p>
            <a:pPr marL="0" indent="0" algn="r" eaLnBrk="1" hangingPunct="1">
              <a:buNone/>
            </a:pPr>
            <a:r>
              <a:rPr lang="ru-RU" altLang="ru-RU" sz="2400" b="1" dirty="0"/>
              <a:t>п</a:t>
            </a:r>
            <a:r>
              <a:rPr lang="ru-RU" altLang="ru-RU" sz="2400" b="1" dirty="0" smtClean="0"/>
              <a:t>о территории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err="1" smtClean="0"/>
              <a:t>Урочно</a:t>
            </a:r>
            <a:r>
              <a:rPr lang="ru-RU" altLang="ru-RU" sz="2400" b="1" dirty="0" smtClean="0"/>
              <a:t>-классные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Межшкольные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Региональные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/>
              <a:t>Международные…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998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Проекты </a:t>
            </a:r>
            <a:r>
              <a:rPr lang="ru-RU" altLang="ru-RU" sz="3600" b="1" u="sng" dirty="0">
                <a:solidFill>
                  <a:schemeClr val="tx2">
                    <a:lumMod val="75000"/>
                  </a:schemeClr>
                </a:solidFill>
              </a:rPr>
              <a:t>по истории </a:t>
            </a:r>
            <a:r>
              <a:rPr lang="ru-RU" altLang="ru-RU" sz="3600" b="1" dirty="0">
                <a:solidFill>
                  <a:schemeClr val="tx2">
                    <a:lumMod val="75000"/>
                  </a:schemeClr>
                </a:solidFill>
              </a:rPr>
              <a:t>могут </a:t>
            </a: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быть</a:t>
            </a:r>
            <a:r>
              <a:rPr lang="ru-RU" altLang="ru-RU" sz="3600" i="1" dirty="0"/>
              <a:t/>
            </a:r>
            <a:br>
              <a:rPr lang="ru-RU" altLang="ru-RU" sz="3600" i="1" dirty="0"/>
            </a:br>
            <a:endParaRPr lang="ru-RU" sz="36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3500" b="1" dirty="0" smtClean="0"/>
              <a:t>ретроспективными</a:t>
            </a:r>
            <a:r>
              <a:rPr lang="ru-RU" altLang="ru-RU" sz="3500" dirty="0" smtClean="0"/>
              <a:t> (</a:t>
            </a:r>
            <a:r>
              <a:rPr lang="ru-RU" altLang="ru-RU" sz="3500" dirty="0" err="1" smtClean="0"/>
              <a:t>альтернативистскими</a:t>
            </a:r>
            <a:r>
              <a:rPr lang="ru-RU" altLang="ru-RU" sz="3500" dirty="0" smtClean="0"/>
              <a:t>): </a:t>
            </a:r>
          </a:p>
          <a:p>
            <a:pPr marL="0" lvl="0" indent="0">
              <a:buNone/>
            </a:pPr>
            <a:r>
              <a:rPr lang="ru-RU" sz="3500" dirty="0" smtClean="0"/>
              <a:t>     «</a:t>
            </a:r>
            <a:r>
              <a:rPr lang="ru-RU" sz="3500" dirty="0"/>
              <a:t>Что случилось бы, если бы большевики добились большинства в Учредительном собрании?» </a:t>
            </a:r>
          </a:p>
          <a:p>
            <a:pPr marL="0" lvl="0" indent="0">
              <a:buNone/>
            </a:pPr>
            <a:r>
              <a:rPr lang="ru-RU" sz="3500" dirty="0" smtClean="0"/>
              <a:t>     «</a:t>
            </a:r>
            <a:r>
              <a:rPr lang="ru-RU" sz="3500" dirty="0"/>
              <a:t>Россия не испытала бы многих постигших ее несчастий, если бы ее повели правые коммунисты, а не Сталин» (Н. </a:t>
            </a:r>
            <a:r>
              <a:rPr lang="ru-RU" sz="3500" dirty="0" smtClean="0"/>
              <a:t>Валентинов</a:t>
            </a:r>
            <a:r>
              <a:rPr lang="ru-RU" sz="3500" dirty="0"/>
              <a:t>)</a:t>
            </a:r>
          </a:p>
          <a:p>
            <a:pPr marL="0" lvl="0" indent="0">
              <a:buNone/>
            </a:pPr>
            <a:r>
              <a:rPr lang="ru-RU" sz="3500" dirty="0"/>
              <a:t> </a:t>
            </a:r>
            <a:r>
              <a:rPr lang="ru-RU" sz="3500" dirty="0" smtClean="0"/>
              <a:t>    «</a:t>
            </a:r>
            <a:r>
              <a:rPr lang="ru-RU" sz="3500" dirty="0"/>
              <a:t>Самая большая реформа в области национально-государственного устройства ожидала ничего не подозревавшую страну во время правления Юрия Андропова</a:t>
            </a:r>
            <a:r>
              <a:rPr lang="ru-RU" sz="3500" dirty="0" smtClean="0"/>
              <a:t>».</a:t>
            </a:r>
          </a:p>
          <a:p>
            <a:pPr marL="0" lvl="0" indent="0" algn="r">
              <a:buNone/>
            </a:pPr>
            <a:r>
              <a:rPr lang="ru-RU" sz="2800" i="1" dirty="0" smtClean="0"/>
              <a:t>В.А. Никонов. </a:t>
            </a:r>
            <a:r>
              <a:rPr lang="ru-RU" sz="2800" dirty="0" smtClean="0"/>
              <a:t>Российская матрица.2014</a:t>
            </a:r>
          </a:p>
          <a:p>
            <a:pPr marL="0" lvl="0" indent="0" algn="r">
              <a:buNone/>
            </a:pPr>
            <a:r>
              <a:rPr lang="ru-RU" sz="2800" dirty="0" smtClean="0"/>
              <a:t> \ Понять Россию. 2016 (метод. концепция </a:t>
            </a:r>
            <a:r>
              <a:rPr lang="ru-RU" sz="2800" i="1" dirty="0" smtClean="0"/>
              <a:t>О.Ю. Стрелова, Е.Е. Вяземский</a:t>
            </a:r>
            <a:r>
              <a:rPr lang="ru-RU" sz="2800" dirty="0" smtClean="0"/>
              <a:t>).</a:t>
            </a:r>
            <a:endParaRPr lang="ru-RU" sz="2800" dirty="0"/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64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Проекты </a:t>
            </a:r>
            <a:r>
              <a:rPr lang="ru-RU" altLang="ru-RU" sz="3600" b="1" u="sng" dirty="0">
                <a:solidFill>
                  <a:schemeClr val="accent1">
                    <a:lumMod val="75000"/>
                  </a:schemeClr>
                </a:solidFill>
              </a:rPr>
              <a:t>по истории 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могут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быть</a:t>
            </a:r>
            <a: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sz="36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877272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3300" b="1" dirty="0" smtClean="0"/>
              <a:t>прогностическими</a:t>
            </a:r>
            <a:r>
              <a:rPr lang="ru-RU" altLang="ru-RU" sz="3300" dirty="0" smtClean="0"/>
              <a:t>: </a:t>
            </a:r>
          </a:p>
          <a:p>
            <a:pPr marL="0" indent="0">
              <a:buNone/>
            </a:pPr>
            <a:r>
              <a:rPr lang="ru-RU" sz="3300" dirty="0" smtClean="0"/>
              <a:t>    «</a:t>
            </a:r>
            <a:r>
              <a:rPr lang="ru-RU" sz="3300" dirty="0"/>
              <a:t>Что касается партий, представленных в Госдуме, то их количество до следующих выборов, которые пройдут в 2016 году, не изменится (если только Дума не будет распущена</a:t>
            </a:r>
            <a:r>
              <a:rPr lang="ru-RU" sz="3300" dirty="0" smtClean="0"/>
              <a:t>)» </a:t>
            </a:r>
          </a:p>
          <a:p>
            <a:pPr marL="0" indent="0">
              <a:buNone/>
            </a:pPr>
            <a:r>
              <a:rPr lang="ru-RU" sz="3300" dirty="0" smtClean="0"/>
              <a:t>    «</a:t>
            </a:r>
            <a:r>
              <a:rPr lang="ru-RU" sz="3300" dirty="0"/>
              <a:t>Невысокий уровень жизни в стране, где процент пожилых людей только растет, будет и дальше плодить электорат КПРФ</a:t>
            </a:r>
            <a:r>
              <a:rPr lang="ru-RU" sz="3300" dirty="0" smtClean="0"/>
              <a:t>» </a:t>
            </a:r>
          </a:p>
          <a:p>
            <a:pPr marL="0" indent="0">
              <a:buNone/>
            </a:pPr>
            <a:r>
              <a:rPr lang="ru-RU" sz="3300" dirty="0"/>
              <a:t> </a:t>
            </a:r>
            <a:r>
              <a:rPr lang="ru-RU" sz="3300" dirty="0" smtClean="0"/>
              <a:t>    «</a:t>
            </a:r>
            <a:r>
              <a:rPr lang="ru-RU" sz="3300" dirty="0"/>
              <a:t>Либерально-демократическая партия Владимира Жириновского была представлена во всех Думах, но политическое будущее «после Жириновского» весьма проблематично. Это партия одного человека</a:t>
            </a:r>
            <a:r>
              <a:rPr lang="ru-RU" sz="3300" dirty="0" smtClean="0"/>
              <a:t>…». </a:t>
            </a:r>
          </a:p>
          <a:p>
            <a:pPr marL="0" lvl="0" indent="0" algn="r">
              <a:buNone/>
            </a:pPr>
            <a:r>
              <a:rPr lang="ru-RU" sz="2800" i="1" dirty="0"/>
              <a:t>В.А. Никонов. </a:t>
            </a:r>
            <a:r>
              <a:rPr lang="ru-RU" sz="2800" dirty="0"/>
              <a:t>Российская </a:t>
            </a:r>
            <a:r>
              <a:rPr lang="ru-RU" sz="2800" dirty="0" smtClean="0"/>
              <a:t>матрица. 2014</a:t>
            </a:r>
            <a:endParaRPr lang="ru-RU" sz="2800" dirty="0"/>
          </a:p>
          <a:p>
            <a:pPr marL="0" lvl="0" indent="0" algn="r">
              <a:buNone/>
            </a:pPr>
            <a:r>
              <a:rPr lang="ru-RU" sz="2800" dirty="0"/>
              <a:t> \ Понять </a:t>
            </a:r>
            <a:r>
              <a:rPr lang="ru-RU" sz="2800" dirty="0" smtClean="0"/>
              <a:t>Россию. 2016 </a:t>
            </a:r>
            <a:r>
              <a:rPr lang="ru-RU" sz="2800" dirty="0"/>
              <a:t>(метод. концепция </a:t>
            </a:r>
            <a:r>
              <a:rPr lang="ru-RU" sz="2800" i="1" dirty="0"/>
              <a:t>О.Ю. Стрелова, Е.Е. Вяземский</a:t>
            </a:r>
            <a:r>
              <a:rPr lang="ru-RU" sz="2800" dirty="0"/>
              <a:t>).</a:t>
            </a:r>
          </a:p>
          <a:p>
            <a:pPr marL="0" indent="0" algn="r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247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02" y="5059524"/>
            <a:ext cx="2328874" cy="1798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Пределы возможного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4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Настоящие</a:t>
            </a:r>
            <a:r>
              <a:rPr lang="ru-RU" dirty="0" smtClean="0"/>
              <a:t> проекты требуют много времени учителя и ученика!</a:t>
            </a:r>
            <a:r>
              <a:rPr lang="ru-RU" i="1" dirty="0" smtClean="0"/>
              <a:t> Их невозможно готовить к каждому уроку и по каждому предмету!!</a:t>
            </a:r>
            <a:endParaRPr lang="ru-RU" dirty="0" smtClean="0"/>
          </a:p>
          <a:p>
            <a:r>
              <a:rPr lang="ru-RU" dirty="0" smtClean="0"/>
              <a:t>Подготовка проекта требует специальных знаний и умений! </a:t>
            </a:r>
            <a:r>
              <a:rPr lang="ru-RU" i="1" dirty="0" smtClean="0"/>
              <a:t>Проект невозможно дать ученику как обычное домашнее задание!!</a:t>
            </a:r>
          </a:p>
          <a:p>
            <a:r>
              <a:rPr lang="ru-RU" dirty="0" smtClean="0"/>
              <a:t>Педагогическое сопровождение проектной деятельности школьников основано на новых компетенциях учителя в сферах целеполагания, </a:t>
            </a:r>
            <a:r>
              <a:rPr lang="ru-RU" dirty="0" err="1" smtClean="0"/>
              <a:t>смыслотворчества</a:t>
            </a:r>
            <a:r>
              <a:rPr lang="ru-RU" dirty="0" smtClean="0"/>
              <a:t>, коммуникации, диагностики, методики обучения 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22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3. От «обычного задания» - к проектному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Познавая мир, делай его лучше! </a:t>
            </a:r>
          </a:p>
          <a:p>
            <a:pPr marL="0" indent="0">
              <a:buNone/>
            </a:pPr>
            <a:r>
              <a:rPr lang="ru-RU" sz="3000" i="1" dirty="0" smtClean="0"/>
              <a:t>(темы проектных работ)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К</a:t>
            </a:r>
            <a:r>
              <a:rPr lang="ru-RU" dirty="0" smtClean="0"/>
              <a:t>ак я совершенствуюсь. Автобиография шестиклассника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Биография члена моей семьи. Пример стратегии личностного развития.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Как я решаю проблемы. Дневник шестиклассника.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Как разрешать школьные конфликты.</a:t>
            </a:r>
          </a:p>
          <a:p>
            <a:pPr marL="0" indent="0" algn="r">
              <a:buNone/>
            </a:pPr>
            <a:r>
              <a:rPr lang="ru-RU" sz="2600" dirty="0" smtClean="0"/>
              <a:t>Обществознание: учебник для 6 </a:t>
            </a:r>
            <a:r>
              <a:rPr lang="ru-RU" sz="2600" dirty="0" err="1" smtClean="0"/>
              <a:t>кл</a:t>
            </a:r>
            <a:r>
              <a:rPr lang="ru-RU" sz="2600" dirty="0" smtClean="0"/>
              <a:t>. (2017)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6126163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Проекты или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псевдопроекты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СОВРЕМЕННЫЕ ВЫЗОВЫ ГУМАНИТАРНОМУ ОБРАЗОВАНИЮ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69050"/>
              </p:ext>
            </p:extLst>
          </p:nvPr>
        </p:nvGraphicFramePr>
        <p:xfrm>
          <a:off x="457200" y="1196752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835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3. От «обычного задания» - к проектному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ru-RU" sz="3400" b="1" dirty="0" smtClean="0"/>
          </a:p>
          <a:p>
            <a:pPr marL="0" indent="0" algn="just">
              <a:buNone/>
            </a:pPr>
            <a:r>
              <a:rPr lang="ru-RU" sz="3400" b="1" dirty="0" smtClean="0"/>
              <a:t>Тематика учебных проектов</a:t>
            </a:r>
          </a:p>
          <a:p>
            <a:pPr marL="0" indent="0" algn="just">
              <a:buNone/>
            </a:pPr>
            <a:endParaRPr lang="ru-RU" sz="26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На Олимпе (боги и герои Древней Греции)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Флоренция – центр Возрождения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Почему о Петре Первом спорят уже третий век?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Наш край в истории России </a:t>
            </a:r>
            <a:r>
              <a:rPr lang="en-US" sz="3600" dirty="0" smtClean="0"/>
              <a:t>XIX</a:t>
            </a:r>
            <a:r>
              <a:rPr lang="ru-RU" sz="3600" dirty="0" smtClean="0"/>
              <a:t> века: события и люди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Передвижники: «хождение в народ» русских художников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Февраль 1917 г.: альтернативы развития России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Моя семья в 19141 – 1945 гг.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/>
              <a:t>«Прыжок тигров»: страны Азии на путях модернизации….</a:t>
            </a:r>
          </a:p>
          <a:p>
            <a:pPr marL="0" indent="0" algn="just">
              <a:buNone/>
            </a:pPr>
            <a:endParaRPr lang="ru-RU" sz="3600" i="1" dirty="0" smtClean="0"/>
          </a:p>
          <a:p>
            <a:pPr marL="0" indent="0" algn="just">
              <a:buNone/>
            </a:pPr>
            <a:r>
              <a:rPr lang="ru-RU" sz="3600" i="1" dirty="0" smtClean="0"/>
              <a:t>(стенд для школьного музея, сообщение, альбом ….)</a:t>
            </a:r>
          </a:p>
          <a:p>
            <a:pPr marL="0" indent="0" algn="r">
              <a:buNone/>
            </a:pPr>
            <a:endParaRPr lang="ru-RU" sz="2200" dirty="0" smtClean="0"/>
          </a:p>
          <a:p>
            <a:pPr marL="0" indent="0" algn="r">
              <a:buNone/>
            </a:pPr>
            <a:r>
              <a:rPr lang="ru-RU" sz="2900" dirty="0" smtClean="0"/>
              <a:t>Л.Н. Алексашкина. </a:t>
            </a:r>
          </a:p>
          <a:p>
            <a:pPr marL="0" indent="0" algn="r">
              <a:buNone/>
            </a:pPr>
            <a:r>
              <a:rPr lang="ru-RU" sz="2900" dirty="0" smtClean="0"/>
              <a:t>История. Планируемые результаты. с.122 - 123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9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ru-RU" sz="2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6126163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Проекты или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псевдопроекты</a:t>
            </a:r>
            <a:r>
              <a:rPr lang="ru-RU" sz="2800" b="1" i="1" dirty="0" smtClean="0">
                <a:solidFill>
                  <a:srgbClr val="FF0000"/>
                </a:solidFill>
              </a:rPr>
              <a:t>?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2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3. Проектное задание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пед</a:t>
            </a:r>
            <a:r>
              <a:rPr lang="ru-RU" sz="3600" dirty="0" smtClean="0">
                <a:solidFill>
                  <a:srgbClr val="FF0000"/>
                </a:solidFill>
              </a:rPr>
              <a:t>.?)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Открытое</a:t>
            </a:r>
            <a:r>
              <a:rPr lang="ru-RU" dirty="0" smtClean="0"/>
              <a:t> \ не тест!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Нестандартная ситуация </a:t>
            </a:r>
            <a:r>
              <a:rPr lang="ru-RU" dirty="0" smtClean="0"/>
              <a:t>(</a:t>
            </a:r>
            <a:r>
              <a:rPr lang="ru-RU" i="1" dirty="0" smtClean="0"/>
              <a:t>новые: факты, идеи, оценки, источники; внутреннее противоречие \ когнитивный диссонанс</a:t>
            </a:r>
            <a:r>
              <a:rPr lang="ru-RU" i="1" dirty="0"/>
              <a:t>,</a:t>
            </a:r>
            <a:r>
              <a:rPr lang="ru-RU" i="1" dirty="0" smtClean="0"/>
              <a:t> неизвестны способы решения, не заданы формы продукта…)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Эмоционально воздействующее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Предполагает творческое отношение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Нет эталона ответа </a:t>
            </a:r>
            <a:r>
              <a:rPr lang="ru-RU" dirty="0" smtClean="0"/>
              <a:t>( отличие от проблемного)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Процесс выполнения и личностный результат</a:t>
            </a:r>
            <a:r>
              <a:rPr lang="ru-RU" dirty="0" smtClean="0"/>
              <a:t> важнее «продукта»!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 Проектное задание = «дитя» проблемного,  «брат» кейса?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125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Информационный блок </a:t>
            </a:r>
            <a:r>
              <a:rPr lang="ru-RU" dirty="0" smtClean="0"/>
              <a:t>содержит информацию: недостаточну</a:t>
            </a:r>
            <a:r>
              <a:rPr lang="ru-RU" dirty="0"/>
              <a:t>ю</a:t>
            </a:r>
            <a:r>
              <a:rPr lang="ru-RU" dirty="0" smtClean="0"/>
              <a:t> \ избыточную \ противоречивую \ парадоксальную…</a:t>
            </a:r>
          </a:p>
          <a:p>
            <a:r>
              <a:rPr lang="ru-RU" b="1" dirty="0" smtClean="0"/>
              <a:t>Носители информации</a:t>
            </a:r>
            <a:r>
              <a:rPr lang="ru-RU" dirty="0" smtClean="0"/>
              <a:t>: тексты, иллюстрации, цитаты, символы и пр.</a:t>
            </a:r>
          </a:p>
          <a:p>
            <a:r>
              <a:rPr lang="ru-RU" dirty="0" smtClean="0"/>
              <a:t>Между ними </a:t>
            </a:r>
            <a:r>
              <a:rPr lang="ru-RU" b="1" dirty="0" smtClean="0"/>
              <a:t>множество разных связей </a:t>
            </a:r>
            <a:r>
              <a:rPr lang="ru-RU" i="1" dirty="0" smtClean="0"/>
              <a:t>(требуется </a:t>
            </a:r>
            <a:r>
              <a:rPr lang="ru-RU" i="1" dirty="0" err="1" smtClean="0"/>
              <a:t>многоперспективный</a:t>
            </a:r>
            <a:r>
              <a:rPr lang="ru-RU" i="1" dirty="0" smtClean="0"/>
              <a:t> подход…)</a:t>
            </a:r>
          </a:p>
          <a:p>
            <a:r>
              <a:rPr lang="ru-RU" b="1" dirty="0" smtClean="0"/>
              <a:t>К ним нет конкретного задания</a:t>
            </a:r>
            <a:r>
              <a:rPr lang="ru-RU" dirty="0" smtClean="0"/>
              <a:t>: нужно осмыслить ситуацию, выявить проблему, разработать подходы к ее решению, придумать формат ….</a:t>
            </a:r>
          </a:p>
          <a:p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720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57200" y="237880"/>
            <a:ext cx="4978896" cy="17272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0" i="1" dirty="0" smtClean="0"/>
              <a:t>Л.Н. Толстой</a:t>
            </a:r>
            <a:r>
              <a:rPr lang="ru-RU" altLang="ru-RU" sz="2800" dirty="0" smtClean="0"/>
              <a:t>. </a:t>
            </a:r>
            <a:r>
              <a:rPr lang="ru-RU" altLang="ru-RU" sz="2800" u="sng" dirty="0" smtClean="0"/>
              <a:t>Две разные </a:t>
            </a:r>
            <a:r>
              <a:rPr lang="ru-RU" altLang="ru-RU" sz="2800" dirty="0" smtClean="0"/>
              <a:t>версии истории улья </a:t>
            </a:r>
            <a:br>
              <a:rPr lang="ru-RU" altLang="ru-RU" sz="2800" dirty="0" smtClean="0"/>
            </a:br>
            <a:r>
              <a:rPr lang="ru-RU" altLang="ru-RU" sz="2800" dirty="0" smtClean="0"/>
              <a:t>с лубочной крышкой. 1900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071688"/>
            <a:ext cx="5050904" cy="4381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«…Есть и было много ульев </a:t>
            </a:r>
            <a:r>
              <a:rPr lang="ru-RU" sz="2400" i="1" dirty="0" smtClean="0"/>
              <a:t>неисторических</a:t>
            </a:r>
            <a:r>
              <a:rPr lang="ru-RU" sz="2400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Они живут, сами не зная о том, живут и умирают в неизвестности;  </a:t>
            </a:r>
            <a:r>
              <a:rPr lang="ru-RU" sz="2400" b="1" i="1" dirty="0" smtClean="0"/>
              <a:t>но не то было в улье с лубочной крышкой</a:t>
            </a:r>
            <a:r>
              <a:rPr lang="ru-RU" sz="2400" dirty="0" smtClean="0"/>
              <a:t>…»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  Может быть, поэтому он находился под особым покровительством «самого деда Анисима»? </a:t>
            </a:r>
            <a:endParaRPr lang="ru-RU" sz="2400" dirty="0"/>
          </a:p>
        </p:txBody>
      </p:sp>
      <p:pic>
        <p:nvPicPr>
          <p:cNvPr id="5124" name="Picture 2" descr="C:\Users\user\Documents\Лев Толстой\уле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113779"/>
            <a:ext cx="2482829" cy="3581003"/>
          </a:xfr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413" y="3954443"/>
            <a:ext cx="3821587" cy="27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Ч</a:t>
            </a:r>
            <a:r>
              <a:rPr lang="ru-RU" i="1" dirty="0" smtClean="0"/>
              <a:t>то-то не так с картой </a:t>
            </a:r>
            <a:br>
              <a:rPr lang="ru-RU" i="1" dirty="0" smtClean="0"/>
            </a:br>
            <a:r>
              <a:rPr lang="ru-RU" i="1" dirty="0" smtClean="0"/>
              <a:t>или миром? </a:t>
            </a:r>
            <a:br>
              <a:rPr lang="ru-RU" i="1" dirty="0" smtClean="0"/>
            </a:br>
            <a:endParaRPr lang="ru-RU" sz="3100" i="1" dirty="0"/>
          </a:p>
        </p:txBody>
      </p:sp>
      <p:pic>
        <p:nvPicPr>
          <p:cNvPr id="74755" name="Picture 2" descr="D:\Документы\курсы историков\карта-образ\анаморфоза - научные исследован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676400"/>
            <a:ext cx="8678168" cy="4848944"/>
          </a:xfrm>
          <a:noFill/>
        </p:spPr>
      </p:pic>
    </p:spTree>
    <p:extLst>
      <p:ext uri="{BB962C8B-B14F-4D97-AF65-F5344CB8AC3E}">
        <p14:creationId xmlns:p14="http://schemas.microsoft.com/office/powerpoint/2010/main" val="1320038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99815"/>
              </p:ext>
            </p:extLst>
          </p:nvPr>
        </p:nvGraphicFramePr>
        <p:xfrm>
          <a:off x="319088" y="1052736"/>
          <a:ext cx="852487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3350248" cy="2168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274638"/>
            <a:ext cx="54726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С. Иванов. </a:t>
            </a:r>
            <a:r>
              <a:rPr lang="ru-RU" dirty="0" smtClean="0"/>
              <a:t>Приезд иностранцев в Москву.</a:t>
            </a:r>
            <a:r>
              <a:rPr lang="en-US" dirty="0" smtClean="0"/>
              <a:t> XVII </a:t>
            </a:r>
            <a:r>
              <a:rPr lang="ru-RU" dirty="0" smtClean="0"/>
              <a:t>век (1901 г.)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6309320"/>
            <a:ext cx="8610600" cy="43204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От «обычного» задания к проектному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0988" y="666750"/>
            <a:ext cx="4291012" cy="639763"/>
          </a:xfrm>
          <a:solidFill>
            <a:schemeClr val="accent1">
              <a:alpha val="54000"/>
            </a:schemeClr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b="1" dirty="0" smtClean="0"/>
              <a:t>Условия преобразования «обычных» заданий в проекты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600" cy="639763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Ограничительные условия проектной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0901" name="Содержимое 5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4291012" cy="44751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ru-RU" altLang="ru-RU" b="1" smtClean="0"/>
              <a:t>не ограничиваться пересказом информации учебника;</a:t>
            </a:r>
          </a:p>
          <a:p>
            <a:pPr lvl="1" eaLnBrk="1" hangingPunct="1"/>
            <a:r>
              <a:rPr lang="ru-RU" altLang="ru-RU" b="1" smtClean="0"/>
              <a:t>творчески отнестись к подбору дополнительных источников и форме представления ответа;</a:t>
            </a:r>
          </a:p>
          <a:p>
            <a:pPr lvl="1" eaLnBrk="1" hangingPunct="1"/>
            <a:r>
              <a:rPr lang="ru-RU" altLang="ru-RU" b="1" smtClean="0"/>
              <a:t>сопроводить устный ответ визуальными текстами (картами, иллюстрациями и т.п.), статическими данными, гиперссылками и т.п.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80902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1316038"/>
            <a:ext cx="4289425" cy="499328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 smtClean="0"/>
              <a:t>«</a:t>
            </a:r>
            <a:r>
              <a:rPr lang="ru-RU" altLang="ru-RU" sz="2000" dirty="0" err="1" smtClean="0"/>
              <a:t>проектоподобные</a:t>
            </a:r>
            <a:r>
              <a:rPr lang="ru-RU" altLang="ru-RU" sz="2000" dirty="0" smtClean="0"/>
              <a:t>» задания предлагать по выбору как индивидуальные домашние задания;</a:t>
            </a:r>
          </a:p>
          <a:p>
            <a:pPr eaLnBrk="1" hangingPunct="1"/>
            <a:r>
              <a:rPr lang="ru-RU" altLang="ru-RU" sz="2000" dirty="0" smtClean="0"/>
              <a:t>включать их в содержание контрольно-оценочных этапов на комбинированных и повторительно-обобщающих уроках;</a:t>
            </a:r>
          </a:p>
          <a:p>
            <a:pPr eaLnBrk="1" hangingPunct="1"/>
            <a:r>
              <a:rPr lang="ru-RU" altLang="ru-RU" sz="2000" dirty="0" smtClean="0"/>
              <a:t>в тематическом планировании – ввести рубрику «Проекты» для системной работы над проектами в течение всего учебного года и в </a:t>
            </a:r>
            <a:r>
              <a:rPr lang="ru-RU" altLang="ru-RU" sz="2000" dirty="0" err="1" smtClean="0"/>
              <a:t>межпредметных</a:t>
            </a:r>
            <a:r>
              <a:rPr lang="ru-RU" altLang="ru-RU" sz="2000" dirty="0" smtClean="0"/>
              <a:t> связях с другими учебными дисциплинами.</a:t>
            </a:r>
          </a:p>
          <a:p>
            <a:pPr eaLnBrk="1" hangingPunct="1"/>
            <a:endParaRPr lang="ru-RU" altLang="ru-RU" sz="1400" dirty="0" smtClean="0"/>
          </a:p>
          <a:p>
            <a:pPr eaLnBrk="1" hangingPunct="1"/>
            <a:endParaRPr lang="ru-RU" altLang="ru-RU" sz="1800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362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проектного характера в учебнике</a:t>
            </a:r>
            <a:br>
              <a:rPr lang="ru-RU" sz="2000" dirty="0" smtClean="0"/>
            </a:br>
            <a:r>
              <a:rPr lang="ru-RU" sz="2700" dirty="0" smtClean="0"/>
              <a:t>   </a:t>
            </a:r>
            <a:r>
              <a:rPr lang="ru-RU" sz="2700" b="1" dirty="0" smtClean="0"/>
              <a:t>«Сделайте подборку фрагментов художественных фильмов, которые иллюстрируют события данного параграфа»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366597"/>
              </p:ext>
            </p:extLst>
          </p:nvPr>
        </p:nvGraphicFramePr>
        <p:xfrm>
          <a:off x="304800" y="1554163"/>
          <a:ext cx="8686800" cy="50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0771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Методические материалы</a:t>
                      </a:r>
                      <a:endParaRPr lang="ru-RU" sz="2400" dirty="0"/>
                    </a:p>
                  </a:txBody>
                  <a:tcPr marT="43034" marB="430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Методическое</a:t>
                      </a:r>
                      <a:r>
                        <a:rPr lang="ru-RU" sz="2400" baseline="0" dirty="0" smtClean="0"/>
                        <a:t> сопровождение проектной деятельности школьников</a:t>
                      </a:r>
                      <a:endParaRPr lang="ru-RU" sz="2400" dirty="0"/>
                    </a:p>
                  </a:txBody>
                  <a:tcPr marT="43034" marB="43034"/>
                </a:tc>
              </a:tr>
              <a:tr h="3850452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kumimoji="0" lang="ru-RU" sz="2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Карточка-инструкция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None/>
                      </a:pP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развернутым описанием</a:t>
                      </a:r>
                      <a:r>
                        <a:rPr kumimoji="0" lang="ru-RU" sz="2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этапов проектной деятельности</a:t>
                      </a:r>
                      <a:endParaRPr lang="ru-RU" sz="2300" dirty="0"/>
                    </a:p>
                  </a:txBody>
                  <a:tcPr marT="43034" marB="43034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основе текста параграфа составьте </a:t>
                      </a:r>
                      <a:r>
                        <a:rPr kumimoji="0" lang="ru-RU" sz="19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исторических событий. </a:t>
                      </a:r>
                    </a:p>
                    <a:p>
                      <a:pPr lvl="0"/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Проведите их систематизацию по самостоятельно определенным критериям.</a:t>
                      </a:r>
                    </a:p>
                    <a:p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Определите, на основании </a:t>
                      </a:r>
                      <a:r>
                        <a:rPr kumimoji="0" lang="ru-RU" sz="19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каких источников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 можете подготовить подборку художественных фильмов, связанных с данными событиями (международные отношения в 1960</a:t>
                      </a:r>
                      <a:r>
                        <a:rPr kumimoji="0"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е гг.). </a:t>
                      </a:r>
                      <a:endParaRPr lang="ru-RU" sz="1900" dirty="0"/>
                    </a:p>
                  </a:txBody>
                  <a:tcPr marT="43034" marB="430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50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проектного характера в учебнике:</a:t>
            </a:r>
            <a:br>
              <a:rPr lang="ru-RU" sz="2000" dirty="0" smtClean="0"/>
            </a:br>
            <a:r>
              <a:rPr lang="ru-RU" sz="2200" dirty="0" smtClean="0"/>
              <a:t>   </a:t>
            </a:r>
            <a:r>
              <a:rPr lang="ru-RU" sz="2200" b="1" dirty="0" smtClean="0"/>
              <a:t>«Сделайте подборку фрагментов художественных фильмов, которые иллюстрируют события данного параграфа»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321334"/>
              </p:ext>
            </p:extLst>
          </p:nvPr>
        </p:nvGraphicFramePr>
        <p:xfrm>
          <a:off x="304800" y="1554163"/>
          <a:ext cx="8686800" cy="5027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5410200"/>
              </a:tblGrid>
              <a:tr h="6853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Методические материалы</a:t>
                      </a:r>
                      <a:endParaRPr lang="ru-RU" sz="2400" dirty="0"/>
                    </a:p>
                  </a:txBody>
                  <a:tcPr marT="45237" marB="452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Методическое</a:t>
                      </a:r>
                      <a:r>
                        <a:rPr lang="ru-RU" sz="2000" baseline="0" dirty="0" smtClean="0"/>
                        <a:t> сопровождение проектной деятельности школьников</a:t>
                      </a:r>
                      <a:endParaRPr lang="ru-RU" sz="2000" dirty="0"/>
                    </a:p>
                  </a:txBody>
                  <a:tcPr marT="45237" marB="45237"/>
                </a:tc>
              </a:tr>
              <a:tr h="4205734"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на понимание требований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«продукту» проекта 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(их можно дополнительно внести в карточку-инструкцию)</a:t>
                      </a:r>
                      <a:endParaRPr lang="ru-RU" sz="2000" dirty="0"/>
                    </a:p>
                  </a:txBody>
                  <a:tcPr marT="45237" marB="45237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Постарайтесь сделать так, чтобы в ваш список попали фильмы, отражающие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разные аспекты и оценки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данных событий.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Для этого разработайте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принципы группировки источников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указанных в них произведений.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6.Подумайте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критериями выбора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фрагментов из художественных фильмов и способов их представления зрителям, условиями навигации вашего проекта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Уточните 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 понятия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«стратегический паритет».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Проверьте, ориентирован ли ваш проект на адекватный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показ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состояния международных отношений в середине 60-х – начале 80-х гг.</a:t>
                      </a:r>
                      <a:endParaRPr lang="ru-RU" sz="2000" dirty="0"/>
                    </a:p>
                  </a:txBody>
                  <a:tcPr marT="45237" marB="452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498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проектного характера в учебнике:</a:t>
            </a:r>
            <a:br>
              <a:rPr lang="ru-RU" sz="2000" dirty="0" smtClean="0"/>
            </a:br>
            <a:r>
              <a:rPr lang="ru-RU" sz="2200" dirty="0" smtClean="0"/>
              <a:t>   </a:t>
            </a:r>
            <a:r>
              <a:rPr lang="ru-RU" sz="2200" b="1" dirty="0" smtClean="0"/>
              <a:t>«Сделайте подборку фрагментов художественных фильмов, которые иллюстрируют события данного параграфа»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322874"/>
              </p:ext>
            </p:extLst>
          </p:nvPr>
        </p:nvGraphicFramePr>
        <p:xfrm>
          <a:off x="304800" y="1554163"/>
          <a:ext cx="8686800" cy="52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6556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Методические материалы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Методическое</a:t>
                      </a:r>
                      <a:r>
                        <a:rPr lang="ru-RU" sz="2000" baseline="0" dirty="0" smtClean="0"/>
                        <a:t> сопровождение проектной деятельности школьников</a:t>
                      </a:r>
                      <a:endParaRPr lang="ru-RU" sz="2000" dirty="0"/>
                    </a:p>
                  </a:txBody>
                  <a:tcPr marT="45723" marB="45723"/>
                </a:tc>
              </a:tr>
              <a:tr h="4236994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Задания на развитие ведущих приемов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познавательной деятельности, заложенных в проектное задание (их можно дополнительно внести в карточку-инструкцию)</a:t>
                      </a:r>
                      <a:endParaRPr lang="ru-RU" sz="24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Продумайте 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вовлечения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зрителей в размышления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 перипетиях международной жизни и внешней политики СССР в 60-80-е гг.,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 о сходствах и различиях в методах внешней политики СССР – России в 60- 80- е гг. ХХ в. и в начале ХХ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в.,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или…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Tx/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(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главное, чтобы ваш проект не превращал зрителей в «потребителей мыла»)</a:t>
                      </a:r>
                      <a:endParaRPr lang="ru-RU" sz="2000" b="1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16632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9632"/>
            <a:ext cx="8363272" cy="540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Концептуально-методологические подходы к проектной и исследовательской деятель-</a:t>
            </a:r>
            <a:r>
              <a:rPr lang="ru-RU" dirty="0" err="1" smtClean="0"/>
              <a:t>ности</a:t>
            </a:r>
            <a:r>
              <a:rPr lang="ru-RU" dirty="0" smtClean="0"/>
              <a:t> школьников в ФГОС ОО и ПООП ОО.</a:t>
            </a:r>
          </a:p>
          <a:p>
            <a:pPr marL="0" indent="0">
              <a:buNone/>
            </a:pPr>
            <a:r>
              <a:rPr lang="ru-RU" dirty="0" smtClean="0"/>
              <a:t>2. Ученические проекты, их виды и особенности, этапы работы, планируемые результаты, пределы возможного…</a:t>
            </a:r>
          </a:p>
          <a:p>
            <a:pPr marL="0" indent="0">
              <a:buNone/>
            </a:pPr>
            <a:r>
              <a:rPr lang="ru-RU" dirty="0" smtClean="0"/>
              <a:t>3. «Возвращение к смыслам»: от обычного задания к проектному</a:t>
            </a:r>
          </a:p>
          <a:p>
            <a:pPr marL="0" indent="0">
              <a:buNone/>
            </a:pPr>
            <a:r>
              <a:rPr lang="ru-RU" dirty="0" smtClean="0"/>
              <a:t>4. Специфика ученического исследования </a:t>
            </a:r>
            <a:r>
              <a:rPr lang="ru-RU" i="1" dirty="0" smtClean="0"/>
              <a:t>(актуальные примеры)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56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08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проектного характера в учебнике:</a:t>
            </a:r>
            <a:br>
              <a:rPr lang="ru-RU" sz="2000" dirty="0" smtClean="0"/>
            </a:br>
            <a:r>
              <a:rPr lang="ru-RU" sz="2000" dirty="0" smtClean="0"/>
              <a:t>   </a:t>
            </a:r>
            <a:r>
              <a:rPr lang="ru-RU" sz="2200" b="1" dirty="0" smtClean="0"/>
              <a:t>«Сделайте подборку фрагментов художественных фильмов, которые иллюстрируют события данного параграфа»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06325"/>
              </p:ext>
            </p:extLst>
          </p:nvPr>
        </p:nvGraphicFramePr>
        <p:xfrm>
          <a:off x="304800" y="1340768"/>
          <a:ext cx="8686800" cy="517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477000"/>
              </a:tblGrid>
              <a:tr h="7215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Методические материалы</a:t>
                      </a:r>
                      <a:endParaRPr lang="ru-RU" sz="2000" dirty="0"/>
                    </a:p>
                  </a:txBody>
                  <a:tcPr marT="41089" marB="410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Методическое</a:t>
                      </a:r>
                      <a:r>
                        <a:rPr lang="ru-RU" sz="2000" baseline="0" dirty="0" smtClean="0"/>
                        <a:t> сопровождение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проектной деятельности школьников</a:t>
                      </a:r>
                      <a:endParaRPr lang="ru-RU" sz="2000" dirty="0"/>
                    </a:p>
                  </a:txBody>
                  <a:tcPr marT="41089" marB="41089"/>
                </a:tc>
              </a:tr>
              <a:tr h="44569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4. Требования к презентации проекта</a:t>
                      </a:r>
                      <a:endParaRPr lang="ru-RU" sz="2200" b="1" dirty="0"/>
                    </a:p>
                  </a:txBody>
                  <a:tcPr marT="41089" marB="4108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Отражение в подборке фрагментов фильмов 3 – 5 исторических событий, связанных с внешней политикой СССР в 60-80-е гг., или с главными тенденциями в развитии международных отношений.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разных аспектов международных отношений или их художественных интерпретаций.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ключевой проблемы (вопроса), побуждающей зрителей не просто воспринимать визуальный ряд проекта, а вместе с его создателями размышлять над темой параграфа.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Цельность композиции проекта, несмотря на то, что в его основе фрагменты разных фильмов.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Дизайнерская и эстетическая оболочка проекта (титульный лист, переходы от одного фрагмента к другому и т.п.)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Атрибуция использованных источников, соблюдение авторских прав создателей фильмов</a:t>
                      </a:r>
                      <a:endParaRPr lang="ru-RU" sz="1800" dirty="0"/>
                    </a:p>
                  </a:txBody>
                  <a:tcPr marT="41089" marB="410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42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проектного характера в учебнике:</a:t>
            </a:r>
            <a:br>
              <a:rPr lang="ru-RU" sz="2000" dirty="0" smtClean="0"/>
            </a:br>
            <a:r>
              <a:rPr lang="ru-RU" sz="2200" dirty="0" smtClean="0"/>
              <a:t>   </a:t>
            </a:r>
            <a:r>
              <a:rPr lang="ru-RU" sz="2200" b="1" dirty="0" smtClean="0"/>
              <a:t>«Сделайте подборку фрагментов художественных фильмов, которые иллюстрируют события данного параграфа»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35252"/>
              </p:ext>
            </p:extLst>
          </p:nvPr>
        </p:nvGraphicFramePr>
        <p:xfrm>
          <a:off x="457200" y="1412776"/>
          <a:ext cx="8686800" cy="500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257800"/>
              </a:tblGrid>
              <a:tr h="7659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Методические материалы</a:t>
                      </a:r>
                      <a:endParaRPr lang="ru-RU" sz="20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Методическое</a:t>
                      </a:r>
                      <a:r>
                        <a:rPr lang="ru-RU" sz="2000" baseline="0" dirty="0" smtClean="0"/>
                        <a:t> сопровождение 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проектной деятельности школьников</a:t>
                      </a:r>
                      <a:endParaRPr lang="ru-RU" sz="2000" dirty="0"/>
                    </a:p>
                  </a:txBody>
                  <a:tcPr marT="45718" marB="45718"/>
                </a:tc>
              </a:tr>
              <a:tr h="4236327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5. Требования к защите проекта</a:t>
                      </a:r>
                      <a:endParaRPr lang="ru-RU" sz="2400" b="1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Сценарий защиты (вводное слово, комментарии)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помогающие оценить концепцию проекта и другие его особенности.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Ответы проектной группы (содержательность, корректность, аргументированность в отстаивании своей точки зрения и т.д.)</a:t>
                      </a:r>
                      <a:endParaRPr lang="ru-RU" sz="24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69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/>
              <a:t>Вопросы для обобщающей беседы </a:t>
            </a:r>
            <a:br>
              <a:rPr lang="ru-RU" sz="3200" b="1" dirty="0" smtClean="0"/>
            </a:br>
            <a:r>
              <a:rPr lang="ru-RU" sz="3200" b="1" dirty="0" smtClean="0"/>
              <a:t>после презентации и защиты проектов</a:t>
            </a:r>
            <a:endParaRPr lang="ru-RU" sz="3200" b="1" dirty="0"/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dirty="0" smtClean="0"/>
              <a:t>1.  </a:t>
            </a:r>
            <a:r>
              <a:rPr lang="ru-RU" altLang="ru-RU" sz="2400" dirty="0" smtClean="0"/>
              <a:t>Какие события 60-80-х гг. ярче других \ меньше других нашли свое отражение в представленных проектах? С чем, по вашему мнению, это может быть связано? </a:t>
            </a:r>
            <a:r>
              <a:rPr lang="ru-RU" altLang="ru-RU" sz="2400" i="1" dirty="0" smtClean="0">
                <a:solidFill>
                  <a:schemeClr val="tx2">
                    <a:lumMod val="75000"/>
                  </a:schemeClr>
                </a:solidFill>
              </a:rPr>
              <a:t>(историко-логический анализ)</a:t>
            </a:r>
            <a:endParaRPr lang="ru-RU" alt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 smtClean="0"/>
              <a:t>2. Какие события 60-80-х гг., судя по датам создания фильмов, были актуальны для кинематографа в разные годы? С чем это может быть связано?</a:t>
            </a: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solidFill>
                  <a:schemeClr val="tx2">
                    <a:lumMod val="75000"/>
                  </a:schemeClr>
                </a:solidFill>
              </a:rPr>
              <a:t>(историко-логический анализ, </a:t>
            </a:r>
            <a:r>
              <a:rPr lang="ru-RU" altLang="ru-RU" sz="2400" i="1" dirty="0" smtClean="0">
                <a:solidFill>
                  <a:srgbClr val="00B050"/>
                </a:solidFill>
              </a:rPr>
              <a:t>реконструкция</a:t>
            </a:r>
            <a:r>
              <a:rPr lang="ru-RU" altLang="ru-RU" sz="24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alt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 smtClean="0"/>
              <a:t>3. Какие из представленных в проектах фильмов, по вашему мнению, воспринимаются зрителями разных стран мира с одинаковыми чувствами осуждения, боли, сочувствия и т.д., а какие – по разному? Почему? </a:t>
            </a:r>
            <a:r>
              <a:rPr lang="ru-RU" altLang="ru-RU" sz="2400" i="1" dirty="0" smtClean="0"/>
              <a:t> </a:t>
            </a:r>
            <a:r>
              <a:rPr lang="ru-RU" altLang="ru-RU" sz="2400" i="1" dirty="0" smtClean="0">
                <a:solidFill>
                  <a:srgbClr val="00B050"/>
                </a:solidFill>
              </a:rPr>
              <a:t>(эмпатическая реконструкция</a:t>
            </a:r>
            <a:r>
              <a:rPr lang="ru-RU" altLang="ru-RU" sz="2400" i="1" dirty="0"/>
              <a:t> </a:t>
            </a:r>
            <a:r>
              <a:rPr lang="ru-RU" altLang="ru-RU" sz="2400" i="1" dirty="0" smtClean="0">
                <a:solidFill>
                  <a:srgbClr val="00B050"/>
                </a:solidFill>
              </a:rPr>
              <a:t>и анализ)</a:t>
            </a:r>
            <a:endParaRPr lang="ru-RU" altLang="ru-RU" sz="2400" dirty="0" smtClean="0">
              <a:solidFill>
                <a:srgbClr val="00B05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 smtClean="0"/>
              <a:t>4. Что привносит кинематограф в осмысление событий международной жизни прошлого века? Почему наряду с документами и научными книгами он может быть ценным источником наших знаний о прошлом? </a:t>
            </a:r>
            <a:r>
              <a:rPr lang="ru-RU" altLang="ru-RU" sz="2400" i="1" dirty="0" smtClean="0"/>
              <a:t>(</a:t>
            </a:r>
            <a:r>
              <a:rPr lang="ru-RU" altLang="ru-RU" sz="2400" i="1" dirty="0" err="1" smtClean="0">
                <a:solidFill>
                  <a:srgbClr val="FF0000"/>
                </a:solidFill>
              </a:rPr>
              <a:t>праксиологический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 анализ</a:t>
            </a:r>
            <a:r>
              <a:rPr lang="ru-RU" altLang="ru-RU" sz="2400" i="1" dirty="0" smtClean="0"/>
              <a:t>)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47496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4. Исследование как особый вид проектной деятельности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Объект и предмет исследования носят </a:t>
            </a:r>
            <a:r>
              <a:rPr lang="ru-RU" i="1" dirty="0" smtClean="0"/>
              <a:t>научный</a:t>
            </a:r>
            <a:r>
              <a:rPr lang="ru-RU" dirty="0" smtClean="0"/>
              <a:t> характер</a:t>
            </a:r>
          </a:p>
          <a:p>
            <a:r>
              <a:rPr lang="ru-RU" i="1" dirty="0" smtClean="0"/>
              <a:t>Научный</a:t>
            </a:r>
            <a:r>
              <a:rPr lang="ru-RU" dirty="0" smtClean="0"/>
              <a:t> аппарат (понятия, цель и задачи, ссылки на источники, список источников)</a:t>
            </a:r>
          </a:p>
          <a:p>
            <a:r>
              <a:rPr lang="ru-RU" i="1" dirty="0" smtClean="0"/>
              <a:t>Научные </a:t>
            </a:r>
            <a:r>
              <a:rPr lang="ru-RU" dirty="0" smtClean="0"/>
              <a:t>подходы к отбору и использованию источников</a:t>
            </a:r>
          </a:p>
          <a:p>
            <a:r>
              <a:rPr lang="ru-RU" dirty="0" smtClean="0"/>
              <a:t>Приемы работы, коррелирующие с </a:t>
            </a:r>
            <a:r>
              <a:rPr lang="ru-RU" i="1" dirty="0" smtClean="0"/>
              <a:t>научными</a:t>
            </a:r>
            <a:r>
              <a:rPr lang="ru-RU" dirty="0" smtClean="0"/>
              <a:t> методами (анализ, синтез, сравнение, моделирование, прогнозирование, реконструкция….) </a:t>
            </a:r>
          </a:p>
          <a:p>
            <a:r>
              <a:rPr lang="ru-RU" dirty="0" smtClean="0"/>
              <a:t>Структура работы, аналогичная структуре научного исследования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139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827584" y="2204864"/>
            <a:ext cx="504056" cy="302433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3512778">
            <a:off x="2000362" y="2674070"/>
            <a:ext cx="2187726" cy="360394"/>
          </a:xfrm>
          <a:prstGeom prst="rightArrow">
            <a:avLst>
              <a:gd name="adj1" fmla="val 71788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4. Исследование как особый вид проектной деятельности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Гипотеза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dirty="0" smtClean="0"/>
              <a:t>это </a:t>
            </a:r>
            <a:r>
              <a:rPr lang="ru-RU" i="1" dirty="0" smtClean="0"/>
              <a:t>научное</a:t>
            </a:r>
            <a:r>
              <a:rPr lang="ru-RU" dirty="0" smtClean="0"/>
              <a:t> предположение, формулируемое исследователем </a:t>
            </a:r>
            <a:r>
              <a:rPr lang="ru-RU" u="sng" dirty="0" smtClean="0"/>
              <a:t>(на основе анализа определенной ситуации, выявления ее противоречий, обоснования проблемы</a:t>
            </a:r>
            <a:r>
              <a:rPr lang="ru-RU" dirty="0" smtClean="0"/>
              <a:t> – О.С.</a:t>
            </a:r>
            <a:r>
              <a:rPr lang="ru-RU" u="sng" dirty="0" smtClean="0"/>
              <a:t>) </a:t>
            </a:r>
          </a:p>
          <a:p>
            <a:pPr marL="0" indent="0">
              <a:buNone/>
            </a:pPr>
            <a:r>
              <a:rPr lang="ru-RU" dirty="0" smtClean="0"/>
              <a:t> для объяснения какого-либо факта</a:t>
            </a:r>
          </a:p>
          <a:p>
            <a:pPr marL="0" indent="0" algn="r">
              <a:buNone/>
            </a:pPr>
            <a:r>
              <a:rPr lang="ru-RU" sz="2400" dirty="0" smtClean="0"/>
              <a:t>Учусь создавать проект \ методическое пособие. </a:t>
            </a:r>
          </a:p>
          <a:p>
            <a:pPr marL="0" indent="0" algn="r">
              <a:buNone/>
            </a:pPr>
            <a:r>
              <a:rPr lang="ru-RU" sz="2400" b="1" dirty="0" smtClean="0"/>
              <a:t>3 класс </a:t>
            </a:r>
            <a:r>
              <a:rPr lang="ru-RU" sz="2400" dirty="0" smtClean="0"/>
              <a:t>\\ Р.И. </a:t>
            </a:r>
            <a:r>
              <a:rPr lang="ru-RU" sz="2400" dirty="0" err="1" smtClean="0"/>
              <a:t>Сизова</a:t>
            </a:r>
            <a:r>
              <a:rPr lang="ru-RU" sz="2400" dirty="0" smtClean="0"/>
              <a:t>, Р.Ф. </a:t>
            </a:r>
            <a:r>
              <a:rPr lang="ru-RU" sz="2400" dirty="0" err="1" smtClean="0"/>
              <a:t>Селимова</a:t>
            </a:r>
            <a:r>
              <a:rPr lang="ru-RU" sz="2400" dirty="0" smtClean="0"/>
              <a:t>. – М.,2012. – с. 14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Цель и задачи исследования  …. Структура исследования … </a:t>
            </a:r>
            <a:r>
              <a:rPr lang="ru-RU" sz="2400" b="1" dirty="0"/>
              <a:t>И</a:t>
            </a:r>
            <a:r>
              <a:rPr lang="ru-RU" sz="2400" b="1" dirty="0" smtClean="0"/>
              <a:t>сточники и приемы … Результаты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81291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66" y="1960881"/>
            <a:ext cx="3052804" cy="22866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Е. Волков. Площадь павших революционеров. Чехословацкий «мятеж» глазами советского художника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65" y="3128194"/>
            <a:ext cx="1924050" cy="237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38" y="4149080"/>
            <a:ext cx="2281776" cy="2663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4005064"/>
            <a:ext cx="219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Е.В. Волков </a:t>
            </a:r>
            <a:r>
              <a:rPr lang="ru-RU" dirty="0" smtClean="0"/>
              <a:t>– доктор исторических наук, профессор. Южно-Уральский ГУ </a:t>
            </a:r>
          </a:p>
          <a:p>
            <a:r>
              <a:rPr lang="ru-RU" dirty="0" smtClean="0"/>
              <a:t>(г. Челябинск)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472514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 Кочергин. </a:t>
            </a:r>
            <a:r>
              <a:rPr lang="ru-RU" dirty="0" smtClean="0"/>
              <a:t>Контрреволюционное выступление чехословацких отрядов (1935) Чел. Гос. краевед. музей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204864"/>
            <a:ext cx="3071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Мемориальная доска</a:t>
            </a:r>
          </a:p>
          <a:p>
            <a:r>
              <a:rPr lang="ru-RU" dirty="0" smtClean="0"/>
              <a:t> на Площади павших революционеров (1918)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1970" y="6165304"/>
            <a:ext cx="137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Е. Волкова. 2015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2912" y="1021731"/>
            <a:ext cx="2234620" cy="29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Е. Волков. Площадь павших революционеров. Чехословацкий «мятеж» глазами советского художника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507288" cy="5251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«</a:t>
            </a:r>
            <a:r>
              <a:rPr lang="ru-RU" dirty="0"/>
              <a:t>Что же подвигло автора этих строк обратиться к исторической живописи как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источнику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который может много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рассказать как о художнике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/>
              <a:t>так и о </a:t>
            </a: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представлении его современников о прошлом</a:t>
            </a:r>
            <a:r>
              <a:rPr lang="ru-RU" dirty="0"/>
              <a:t>?  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  Шествуя </a:t>
            </a:r>
            <a:r>
              <a:rPr lang="ru-RU" dirty="0"/>
              <a:t>с одним из моих коллег за сотрудницей </a:t>
            </a:r>
            <a:r>
              <a:rPr lang="ru-RU" dirty="0" smtClean="0"/>
              <a:t>музея,  я </a:t>
            </a:r>
            <a:r>
              <a:rPr lang="ru-RU" dirty="0"/>
              <a:t>увидел на стене коридора, ведущего в подсобные помещения, большое полотно, которое </a:t>
            </a:r>
            <a:r>
              <a:rPr lang="ru-RU" dirty="0">
                <a:solidFill>
                  <a:srgbClr val="FF0000"/>
                </a:solidFill>
              </a:rPr>
              <a:t>заставило меня </a:t>
            </a:r>
            <a:r>
              <a:rPr lang="ru-RU" dirty="0" smtClean="0">
                <a:solidFill>
                  <a:srgbClr val="FF0000"/>
                </a:solidFill>
              </a:rPr>
              <a:t>остановиться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Что поразило в картине? Прежде всего мастерство художника, творившего в стиле «социалистического реализма», его профессионализм в изображении людей и окружающей действительности. И конечно меня заинтересовал представленный сюжет из истории Гражданской войны в России…»</a:t>
            </a:r>
          </a:p>
        </p:txBody>
      </p:sp>
    </p:spTree>
    <p:extLst>
      <p:ext uri="{BB962C8B-B14F-4D97-AF65-F5344CB8AC3E}">
        <p14:creationId xmlns:p14="http://schemas.microsoft.com/office/powerpoint/2010/main" val="6818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Е. Волков. Площадь павших революционеров. Чехословацкий «мятеж» глазами советского художника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/>
              <a:t>«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Исторической правды</a:t>
            </a:r>
            <a:r>
              <a:rPr lang="ru-RU" dirty="0"/>
              <a:t>» на картине Н. Кочергина «Контрреволюционное выступление чехословацких отрядов», созданной в 1935 г., было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так много</a:t>
            </a:r>
            <a:r>
              <a:rPr lang="ru-RU" dirty="0"/>
              <a:t>. </a:t>
            </a:r>
            <a:r>
              <a:rPr lang="ru-RU" dirty="0" smtClean="0"/>
              <a:t>И </a:t>
            </a:r>
            <a:r>
              <a:rPr lang="ru-RU" dirty="0"/>
              <a:t>данное </a:t>
            </a:r>
            <a:r>
              <a:rPr lang="ru-RU" dirty="0" smtClean="0"/>
              <a:t>обстоятельство </a:t>
            </a:r>
            <a:r>
              <a:rPr lang="ru-RU" dirty="0" smtClean="0">
                <a:solidFill>
                  <a:srgbClr val="00B050"/>
                </a:solidFill>
              </a:rPr>
              <a:t>заставило </a:t>
            </a:r>
            <a:r>
              <a:rPr lang="ru-RU" dirty="0">
                <a:solidFill>
                  <a:srgbClr val="00B050"/>
                </a:solidFill>
              </a:rPr>
              <a:t>меня </a:t>
            </a:r>
            <a:r>
              <a:rPr lang="ru-RU" dirty="0"/>
              <a:t>не только </a:t>
            </a:r>
            <a:r>
              <a:rPr lang="ru-RU" dirty="0">
                <a:solidFill>
                  <a:srgbClr val="00B050"/>
                </a:solidFill>
              </a:rPr>
              <a:t>исследовать то</a:t>
            </a:r>
            <a:r>
              <a:rPr lang="ru-RU" dirty="0"/>
              <a:t>, что изображено на картине, но и </a:t>
            </a:r>
            <a:r>
              <a:rPr lang="ru-RU" i="1" dirty="0">
                <a:solidFill>
                  <a:srgbClr val="FF0000"/>
                </a:solidFill>
              </a:rPr>
              <a:t>постараться понять</a:t>
            </a:r>
            <a:r>
              <a:rPr lang="ru-RU" dirty="0"/>
              <a:t>, </a:t>
            </a:r>
            <a:r>
              <a:rPr lang="ru-RU" i="1" dirty="0"/>
              <a:t>почему именно так изобразил художник события</a:t>
            </a:r>
            <a:r>
              <a:rPr lang="ru-RU" dirty="0"/>
              <a:t> конца мая – начала июня 1918 года в Челябинске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«… реконструировать </a:t>
            </a:r>
            <a:r>
              <a:rPr lang="ru-RU" i="1" dirty="0"/>
              <a:t>исторический контекст</a:t>
            </a:r>
            <a:r>
              <a:rPr lang="ru-RU" dirty="0"/>
              <a:t>, на фоне которого были представлены различные образы картины» и «</a:t>
            </a:r>
            <a:r>
              <a:rPr lang="ru-RU" i="1" dirty="0"/>
              <a:t>попытаться развенчать мифологическую конструкцию</a:t>
            </a:r>
            <a:r>
              <a:rPr lang="ru-RU" dirty="0"/>
              <a:t>, созданную художником»</a:t>
            </a:r>
          </a:p>
        </p:txBody>
      </p:sp>
    </p:spTree>
    <p:extLst>
      <p:ext uri="{BB962C8B-B14F-4D97-AF65-F5344CB8AC3E}">
        <p14:creationId xmlns:p14="http://schemas.microsoft.com/office/powerpoint/2010/main" val="28658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97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Памятник чехословацким легионерам на Привокзальной площади г. Челябинска (2011) и …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018" y="1417638"/>
            <a:ext cx="4976982" cy="373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09" y="1785037"/>
            <a:ext cx="4021709" cy="50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591050"/>
            <a:ext cx="3492248" cy="26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Исследование –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опасное занятие?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Среди людей, судьбы которых </a:t>
            </a:r>
            <a:r>
              <a:rPr lang="ru-RU" u="sng" dirty="0"/>
              <a:t>мы изучали</a:t>
            </a:r>
            <a:r>
              <a:rPr lang="ru-RU" dirty="0"/>
              <a:t>, были мужчины и женщины разных профессий и разного социального происхождения. Среди них были молодые люди нашего возраста и отцы семейств в середине жизненного пути. 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/>
              <a:t> помощью этого проекта </a:t>
            </a:r>
            <a:r>
              <a:rPr lang="ru-RU" u="sng" dirty="0"/>
              <a:t>мы хотели увидеть лица </a:t>
            </a:r>
            <a:r>
              <a:rPr lang="ru-RU" dirty="0"/>
              <a:t>этих людей, умерших здесь, вдали от своей родины, в то время как их семьи дома с волнением ждали от них </a:t>
            </a:r>
            <a:r>
              <a:rPr lang="ru-RU" dirty="0" smtClean="0"/>
              <a:t>вестей…</a:t>
            </a:r>
          </a:p>
          <a:p>
            <a:r>
              <a:rPr lang="ru-RU" dirty="0"/>
              <a:t>Через наши исследования, через </a:t>
            </a:r>
            <a:r>
              <a:rPr lang="ru-RU" u="sng" dirty="0"/>
              <a:t>погружения в их биографии, из документов, могил, воспоминаний и встреч </a:t>
            </a:r>
            <a:r>
              <a:rPr lang="ru-RU" dirty="0"/>
              <a:t>стали проявляться </a:t>
            </a:r>
            <a:r>
              <a:rPr lang="ru-RU" dirty="0" smtClean="0"/>
              <a:t>люди…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1. Проекты </a:t>
            </a:r>
            <a:r>
              <a:rPr lang="ru-RU" sz="3600" b="1" dirty="0">
                <a:solidFill>
                  <a:srgbClr val="FF0000"/>
                </a:solidFill>
              </a:rPr>
              <a:t>и проектная деятельность школьников </a:t>
            </a:r>
            <a:r>
              <a:rPr lang="ru-RU" sz="3600" b="1" dirty="0" smtClean="0">
                <a:solidFill>
                  <a:srgbClr val="FF0000"/>
                </a:solidFill>
              </a:rPr>
              <a:t>в ФГОС ОО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122448"/>
              </p:ext>
            </p:extLst>
          </p:nvPr>
        </p:nvGraphicFramePr>
        <p:xfrm>
          <a:off x="457200" y="1340768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2408237" cy="183515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34" y="4107714"/>
            <a:ext cx="2432050" cy="19145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Исследование –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опасное занятие?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Надя была невинной гражданской жертвой войны. Молодая девушка, которую без всякого сожаления принудили к тяжелой работе, чтобы поддерживать экономику войны</a:t>
            </a:r>
            <a:r>
              <a:rPr lang="ru-RU" dirty="0">
                <a:solidFill>
                  <a:srgbClr val="FF0000"/>
                </a:solidFill>
              </a:rPr>
              <a:t>. Ее судьба глубоко взволновала нас</a:t>
            </a:r>
            <a:r>
              <a:rPr lang="ru-RU" dirty="0"/>
              <a:t>, ведь когда она умерла, ей было столько же лет, сколько нам сейчас. </a:t>
            </a:r>
            <a:endParaRPr lang="ru-RU" dirty="0" smtClean="0"/>
          </a:p>
          <a:p>
            <a:r>
              <a:rPr lang="ru-RU" dirty="0"/>
              <a:t>Работа над этим проектом </a:t>
            </a:r>
            <a:r>
              <a:rPr lang="ru-RU" dirty="0">
                <a:solidFill>
                  <a:srgbClr val="FF0000"/>
                </a:solidFill>
              </a:rPr>
              <a:t>не оставила меня равнодушной</a:t>
            </a:r>
            <a:r>
              <a:rPr lang="ru-RU" dirty="0"/>
              <a:t>, потому что судьба </a:t>
            </a:r>
            <a:r>
              <a:rPr lang="ru-RU" dirty="0" err="1"/>
              <a:t>Юлиуса</a:t>
            </a:r>
            <a:r>
              <a:rPr lang="ru-RU" dirty="0"/>
              <a:t> тесно переплетается с судьбой моего прадедушки. Он попал в 1942 году в плен, из которого ему помог сбежать немецкий полковник </a:t>
            </a:r>
            <a:r>
              <a:rPr lang="ru-RU" dirty="0" smtClean="0"/>
              <a:t>Ганс…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Исследование –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опасное занятие?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 помощью нашего проекта </a:t>
            </a:r>
            <a:r>
              <a:rPr lang="ru-RU" u="sng" dirty="0"/>
              <a:t>мы хотели позаботиться </a:t>
            </a:r>
            <a:r>
              <a:rPr lang="ru-RU" dirty="0"/>
              <a:t>о том, чтобы память об этих людях оставалась живой. Мы хотели рассказать истории их жизней, чтобы и у нас задумывались о людях, умерших на нашей земле, потому что </a:t>
            </a:r>
            <a:r>
              <a:rPr lang="ru-RU" dirty="0">
                <a:solidFill>
                  <a:srgbClr val="FF0000"/>
                </a:solidFill>
              </a:rPr>
              <a:t>примирение невозможно без </a:t>
            </a:r>
            <a:r>
              <a:rPr lang="ru-RU" dirty="0" smtClean="0">
                <a:solidFill>
                  <a:srgbClr val="FF0000"/>
                </a:solidFill>
              </a:rPr>
              <a:t>памяти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Благодаря </a:t>
            </a:r>
            <a:r>
              <a:rPr lang="ru-RU" dirty="0"/>
              <a:t>этому проекту я смогла детально изучить биографию многих немецких солдат, узнать об их жизни и </a:t>
            </a:r>
            <a:r>
              <a:rPr lang="ru-RU" dirty="0">
                <a:solidFill>
                  <a:srgbClr val="FF0000"/>
                </a:solidFill>
              </a:rPr>
              <a:t>глубоко погрузиться </a:t>
            </a:r>
            <a:r>
              <a:rPr lang="ru-RU" dirty="0"/>
              <a:t>в то сложное военное время. Я думаю, </a:t>
            </a:r>
            <a:r>
              <a:rPr lang="ru-RU" dirty="0">
                <a:solidFill>
                  <a:srgbClr val="FF0000"/>
                </a:solidFill>
              </a:rPr>
              <a:t>мы должны помнить о той страшной войне, чтобы не допустить новой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Исследование –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это опасное занятие?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78" y="1484783"/>
            <a:ext cx="8507288" cy="50394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Могилы прошлых войн наставляют нас хранить наш мир, если мы не хотим потерять Европу. Эти предостережения значительны и серьезны, потому что они отражают, что в случае войны жертвами снова станем мы все и что существование человечества неприкосновенно даже за пределами </a:t>
            </a:r>
            <a:r>
              <a:rPr lang="ru-RU" dirty="0" smtClean="0"/>
              <a:t>смерти…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en-US" sz="2800" dirty="0" smtClean="0">
                <a:hlinkClick r:id="rId2"/>
              </a:rPr>
              <a:t>https://echo.msk.ru/blog/insider_1/2097070-echo/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endParaRPr lang="ru-RU" sz="2800" dirty="0"/>
          </a:p>
          <a:p>
            <a:pPr marL="0" indent="0" algn="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0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Концепция ФГОС ОО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Принципиальное отличие ФГОС ОО – ориентация на </a:t>
            </a:r>
            <a:r>
              <a:rPr lang="ru-RU" sz="2800" b="1" i="1" dirty="0" smtClean="0"/>
              <a:t>результаты образования</a:t>
            </a:r>
          </a:p>
          <a:p>
            <a:r>
              <a:rPr lang="ru-RU" sz="2800" dirty="0" err="1" smtClean="0"/>
              <a:t>Деятельностная</a:t>
            </a:r>
            <a:r>
              <a:rPr lang="ru-RU" sz="2800" dirty="0" smtClean="0"/>
              <a:t> парадигма образования (ДПО) постулирует в качестве </a:t>
            </a:r>
            <a:r>
              <a:rPr lang="ru-RU" sz="2800" u="sng" dirty="0" smtClean="0"/>
              <a:t>цели образования </a:t>
            </a:r>
            <a:r>
              <a:rPr lang="ru-RU" sz="2800" b="1" i="1" dirty="0" smtClean="0"/>
              <a:t>развитие личности учащегося </a:t>
            </a:r>
            <a:r>
              <a:rPr lang="ru-RU" sz="2800" i="1" dirty="0" smtClean="0"/>
              <a:t>(обретение духовно-нравственного и социального опыта) </a:t>
            </a:r>
            <a:r>
              <a:rPr lang="ru-RU" sz="2800" dirty="0" smtClean="0"/>
              <a:t>на основе усвоения универсальных способов деятельности (и предметного содержания – О.С.)</a:t>
            </a:r>
          </a:p>
          <a:p>
            <a:r>
              <a:rPr lang="ru-RU" sz="2800" dirty="0"/>
              <a:t>В рамках ДПО </a:t>
            </a:r>
            <a:r>
              <a:rPr lang="ru-RU" sz="2800" b="1" i="1" dirty="0"/>
              <a:t>результаты общего образования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</a:t>
            </a:r>
            <a:r>
              <a:rPr lang="ru-RU" sz="2800" dirty="0" err="1" smtClean="0"/>
              <a:t>д.б</a:t>
            </a:r>
            <a:r>
              <a:rPr lang="ru-RU" sz="2800" dirty="0"/>
              <a:t>. прямо связаны с направлениями личностного развития и представлены в </a:t>
            </a:r>
            <a:r>
              <a:rPr lang="ru-RU" sz="2800" b="1" i="1" dirty="0" err="1"/>
              <a:t>деятельностной</a:t>
            </a:r>
            <a:r>
              <a:rPr lang="ru-RU" sz="2800" b="1" i="1" dirty="0"/>
              <a:t> форме</a:t>
            </a:r>
          </a:p>
          <a:p>
            <a:endParaRPr lang="ru-RU" sz="2800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Концепция </a:t>
            </a:r>
            <a:r>
              <a:rPr lang="ru-RU" b="1" dirty="0">
                <a:solidFill>
                  <a:srgbClr val="FF0000"/>
                </a:solidFill>
              </a:rPr>
              <a:t>ФГОС </a:t>
            </a:r>
            <a:r>
              <a:rPr lang="ru-RU" b="1" dirty="0" smtClean="0">
                <a:solidFill>
                  <a:srgbClr val="FF0000"/>
                </a:solidFill>
              </a:rPr>
              <a:t>ОО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/>
              <a:t>«под </a:t>
            </a:r>
            <a:r>
              <a:rPr lang="ru-RU" sz="2400" b="1" i="1" dirty="0"/>
              <a:t>предметными результатами</a:t>
            </a:r>
            <a:r>
              <a:rPr lang="ru-RU" sz="2400" dirty="0"/>
              <a:t> образовательной деятельности понимается усвоение обучаемыми конкретных элементов социального опыта, изучаемого в рамках отдельного учебного предмета, - знаний, умений и навыков, опыта решения проблем, опыта творческой деятельности</a:t>
            </a:r>
            <a:r>
              <a:rPr lang="ru-RU" sz="2400" dirty="0" smtClean="0"/>
              <a:t>» \\ Концепция ФГОС ОО, с. 24</a:t>
            </a:r>
          </a:p>
          <a:p>
            <a:r>
              <a:rPr lang="ru-RU" sz="2400" dirty="0" smtClean="0"/>
              <a:t>…«</a:t>
            </a:r>
            <a:r>
              <a:rPr lang="ru-RU" sz="2400" dirty="0"/>
              <a:t>освоенные обучающимися в ходе изучения учебного предмета </a:t>
            </a:r>
            <a:r>
              <a:rPr lang="ru-RU" sz="2400" dirty="0">
                <a:solidFill>
                  <a:srgbClr val="FF0000"/>
                </a:solidFill>
              </a:rPr>
              <a:t>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</a:t>
            </a:r>
            <a:r>
              <a:rPr lang="ru-RU" sz="2400" u="sng" dirty="0">
                <a:solidFill>
                  <a:srgbClr val="FF0000"/>
                </a:solidFill>
              </a:rPr>
              <a:t>учебно-проектных и социально-проектных ситуациях</a:t>
            </a:r>
            <a:r>
              <a:rPr lang="ru-RU" sz="2400" dirty="0"/>
              <a:t>, </a:t>
            </a:r>
            <a:r>
              <a:rPr lang="ru-RU" sz="2400" u="sng" dirty="0"/>
              <a:t>формирование научного типа мышления,</a:t>
            </a:r>
            <a:r>
              <a:rPr lang="ru-RU" sz="2400" dirty="0"/>
              <a:t> </a:t>
            </a:r>
            <a:r>
              <a:rPr lang="ru-RU" sz="2400" u="sng" dirty="0"/>
              <a:t>научных представлений о ключевых теориях, типах и видах отношений, владение научной терминологией, </a:t>
            </a:r>
            <a:r>
              <a:rPr lang="ru-RU" sz="2400" dirty="0"/>
              <a:t>ключевыми понятиями, </a:t>
            </a:r>
            <a:r>
              <a:rPr lang="ru-RU" sz="2400" dirty="0">
                <a:solidFill>
                  <a:srgbClr val="FF0000"/>
                </a:solidFill>
              </a:rPr>
              <a:t>методами и приемами</a:t>
            </a:r>
            <a:r>
              <a:rPr lang="ru-RU" sz="2400" dirty="0" smtClean="0"/>
              <a:t>» \\ ФГОС ООО, ФГОС СОО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60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I. </a:t>
            </a:r>
            <a:r>
              <a:rPr lang="ru-RU" sz="4000" b="1" dirty="0" smtClean="0">
                <a:solidFill>
                  <a:srgbClr val="FF0000"/>
                </a:solidFill>
              </a:rPr>
              <a:t>Концепция </a:t>
            </a:r>
            <a:r>
              <a:rPr lang="ru-RU" sz="4000" b="1" dirty="0">
                <a:solidFill>
                  <a:srgbClr val="FF0000"/>
                </a:solidFill>
              </a:rPr>
              <a:t>ФГОС </a:t>
            </a:r>
            <a:r>
              <a:rPr lang="ru-RU" sz="4000" b="1" dirty="0" smtClean="0">
                <a:solidFill>
                  <a:srgbClr val="FF0000"/>
                </a:solidFill>
              </a:rPr>
              <a:t>ОО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54461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/>
              <a:t>«под </a:t>
            </a:r>
            <a:r>
              <a:rPr lang="ru-RU" sz="2400" b="1" i="1" dirty="0" err="1"/>
              <a:t>метапредметными</a:t>
            </a:r>
            <a:r>
              <a:rPr lang="ru-RU" sz="2400" b="1" i="1" dirty="0"/>
              <a:t> результатами</a:t>
            </a:r>
            <a:r>
              <a:rPr lang="ru-RU" sz="2400" dirty="0"/>
              <a:t> понимаются освоенные обучающимися на базе одного, нескольких или всех учебных предметов способы деятельности, применимые как в рамках образовательного процесса, так и при решении проблем в реальных жизненных ситуациях</a:t>
            </a:r>
            <a:r>
              <a:rPr lang="ru-RU" sz="2400" dirty="0" smtClean="0"/>
              <a:t>» \\ Концепция ФГОС ОО</a:t>
            </a:r>
          </a:p>
          <a:p>
            <a:pPr algn="just"/>
            <a:r>
              <a:rPr lang="ru-RU" sz="2400" dirty="0"/>
              <a:t>«освоенные обучающимися </a:t>
            </a:r>
            <a:r>
              <a:rPr lang="ru-RU" sz="2400" dirty="0" err="1">
                <a:solidFill>
                  <a:srgbClr val="FF0000"/>
                </a:solidFill>
              </a:rPr>
              <a:t>межпредметные</a:t>
            </a:r>
            <a:r>
              <a:rPr lang="ru-RU" sz="2400" dirty="0">
                <a:solidFill>
                  <a:srgbClr val="FF0000"/>
                </a:solidFill>
              </a:rPr>
              <a:t> понятия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FF0000"/>
                </a:solidFill>
              </a:rPr>
              <a:t>универсальные учебные </a:t>
            </a:r>
            <a:r>
              <a:rPr lang="ru-RU" sz="2400" dirty="0" smtClean="0">
                <a:solidFill>
                  <a:srgbClr val="FF0000"/>
                </a:solidFill>
              </a:rPr>
              <a:t>действия (…), способность </a:t>
            </a:r>
            <a:r>
              <a:rPr lang="ru-RU" sz="2400" dirty="0">
                <a:solidFill>
                  <a:srgbClr val="FF0000"/>
                </a:solidFill>
              </a:rPr>
              <a:t>их использования в учебной, познавательной и социальной практике, </a:t>
            </a:r>
            <a:r>
              <a:rPr lang="ru-RU" sz="2400" u="sng" dirty="0">
                <a:solidFill>
                  <a:srgbClr val="FF0000"/>
                </a:solidFill>
              </a:rPr>
              <a:t>самостоятельность планирования и осуществления учебной деятельности и организации учебного сотрудничества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с педагогами и сверстниками, построение индивидуальной образовательной траектории</a:t>
            </a:r>
            <a:r>
              <a:rPr lang="ru-RU" sz="2400" dirty="0" smtClean="0"/>
              <a:t>» \\ ФГОС ООО, ФГОС СОО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22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I. </a:t>
            </a:r>
            <a:r>
              <a:rPr lang="ru-RU" sz="4000" b="1" dirty="0">
                <a:solidFill>
                  <a:srgbClr val="FF0000"/>
                </a:solidFill>
              </a:rPr>
              <a:t>Концепция ФГОС ОО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285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sz="2400" dirty="0"/>
              <a:t>«под </a:t>
            </a:r>
            <a:r>
              <a:rPr lang="ru-RU" sz="2400" b="1" i="1" dirty="0"/>
              <a:t>личностными результатами</a:t>
            </a:r>
            <a:r>
              <a:rPr lang="ru-RU" sz="2400" dirty="0"/>
              <a:t> понимается сформировавшаяся в образовательном процессе система ценностных отношений обучающихся к себе, другим участникам образовательного процесса, самому образовательному процессу и его результатам</a:t>
            </a:r>
            <a:r>
              <a:rPr lang="ru-RU" sz="2400" dirty="0" smtClean="0"/>
              <a:t>» \\ Концепция ФГОС ОО</a:t>
            </a:r>
          </a:p>
          <a:p>
            <a:r>
              <a:rPr lang="ru-RU" sz="2400" dirty="0"/>
              <a:t>«готовность и способность обучающихся </a:t>
            </a:r>
            <a:r>
              <a:rPr lang="ru-RU" sz="2400" dirty="0">
                <a:solidFill>
                  <a:srgbClr val="FF0000"/>
                </a:solidFill>
              </a:rPr>
              <a:t>к саморазвитию и личностному самоопределению</a:t>
            </a:r>
            <a:r>
              <a:rPr lang="ru-RU" sz="2400" dirty="0"/>
              <a:t>, </a:t>
            </a:r>
            <a:r>
              <a:rPr lang="ru-RU" sz="2400" dirty="0" err="1">
                <a:solidFill>
                  <a:srgbClr val="FF0000"/>
                </a:solidFill>
              </a:rPr>
              <a:t>сформированность</a:t>
            </a:r>
            <a:r>
              <a:rPr lang="ru-RU" sz="2400" dirty="0">
                <a:solidFill>
                  <a:srgbClr val="FF0000"/>
                </a:solidFill>
              </a:rPr>
              <a:t> их мотивации к обучению и целенаправленной познавательной деятельности</a:t>
            </a:r>
            <a:r>
              <a:rPr lang="ru-RU" sz="2400" dirty="0"/>
              <a:t>, системы значимых социальных и межличностных отношений, ценностно-смысловых установок, отражающих личностные и гражданские позиции в деятельности, социальные компетенции, правосознание, </a:t>
            </a:r>
            <a:r>
              <a:rPr lang="ru-RU" sz="2400" dirty="0">
                <a:solidFill>
                  <a:srgbClr val="FF0000"/>
                </a:solidFill>
              </a:rPr>
              <a:t>способность ставить цели и строить жизненные планы</a:t>
            </a:r>
            <a:r>
              <a:rPr lang="ru-RU" sz="2400" dirty="0"/>
              <a:t>, способность к осознанию российской идентичности в поликультурном социуме</a:t>
            </a:r>
            <a:r>
              <a:rPr lang="ru-RU" sz="2400" dirty="0" smtClean="0"/>
              <a:t>» \\ ФГОС ООО, ФГОС СОО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32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3395</Words>
  <Application>Microsoft Office PowerPoint</Application>
  <PresentationFormat>Экран (4:3)</PresentationFormat>
  <Paragraphs>317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Wingdings</vt:lpstr>
      <vt:lpstr>Wingdings 2</vt:lpstr>
      <vt:lpstr>Тема Office</vt:lpstr>
      <vt:lpstr>УЧЕБНЫЕ ПРОЕКТЫ  И ИССЛЕДОВАНИЯ:  ВОЗВРАЩЕНИЕ К ИСТОКАМ  И СМЫСЛАМ </vt:lpstr>
      <vt:lpstr>Проекты – это…? </vt:lpstr>
      <vt:lpstr>СОВРЕМЕННЫЕ ВЫЗОВЫ ГУМАНИТАРНОМУ ОБРАЗОВАНИЮ</vt:lpstr>
      <vt:lpstr>Основные вопросы</vt:lpstr>
      <vt:lpstr>1. Проекты и проектная деятельность школьников в ФГОС ОО</vt:lpstr>
      <vt:lpstr>1. Концепция ФГОС ОО</vt:lpstr>
      <vt:lpstr>1. Концепция ФГОС ОО </vt:lpstr>
      <vt:lpstr>I. Концепция ФГОС ОО</vt:lpstr>
      <vt:lpstr>I. Концепция ФГОС ОО </vt:lpstr>
      <vt:lpstr>1. Проекты и проектная деятельность школьников в ФГОС СОО \2020 г.</vt:lpstr>
      <vt:lpstr>1. Проекты и проектная деятельность школьников в ФГОС СОО</vt:lpstr>
      <vt:lpstr>1. Примерная основная образовательная программа ООО \ СОО </vt:lpstr>
      <vt:lpstr>2. Ученический  проект - </vt:lpstr>
      <vt:lpstr>Презентация PowerPoint</vt:lpstr>
      <vt:lpstr>2. Этапы работы над проектом</vt:lpstr>
      <vt:lpstr>М.К. Мамардашвили</vt:lpstr>
      <vt:lpstr>2. Этапы работы над проектом</vt:lpstr>
      <vt:lpstr>2. Этапы работы над проектом</vt:lpstr>
      <vt:lpstr>2. Проектная деятельность:  на базовом уровне прогнозируется развитие умений:</vt:lpstr>
      <vt:lpstr>2. Проектная деятельность:         на  профильном \ углубленном уровне - развитие умений:</vt:lpstr>
      <vt:lpstr>2. Рейтинг   личностных   изменений и УУД,  обусловленных   проектной    деятельностью</vt:lpstr>
      <vt:lpstr>2. Этапы проектной деятельности  и результаты общего образования</vt:lpstr>
      <vt:lpstr>2. Рефлексия  результатов проектной деятельности</vt:lpstr>
      <vt:lpstr>2. Виды учебных проектов:                                                                     по ведущей деятельности</vt:lpstr>
      <vt:lpstr>2. Виды учебных проектов:                                                                      по формам деятельности</vt:lpstr>
      <vt:lpstr>Проекты по истории могут быть </vt:lpstr>
      <vt:lpstr>Проекты по истории могут быть </vt:lpstr>
      <vt:lpstr>2. Пределы возможного</vt:lpstr>
      <vt:lpstr>3. От «обычного задания» - к проектному</vt:lpstr>
      <vt:lpstr>3. От «обычного задания» - к проектному</vt:lpstr>
      <vt:lpstr>3. Проектное задание (пед.?)</vt:lpstr>
      <vt:lpstr>3. Проектное задание = «дитя» проблемного,  «брат» кейса?</vt:lpstr>
      <vt:lpstr>Л.Н. Толстой. Две разные версии истории улья  с лубочной крышкой. 1900</vt:lpstr>
      <vt:lpstr> Что-то не так с картой  или миром?  </vt:lpstr>
      <vt:lpstr>.</vt:lpstr>
      <vt:lpstr>3. От «обычного» задания к проектному</vt:lpstr>
      <vt:lpstr>  Задание проектного характера в учебнике    «Сделайте подборку фрагментов художественных фильмов, которые иллюстрируют события данного параграфа»       </vt:lpstr>
      <vt:lpstr>  Задание проектного характера в учебнике:    «Сделайте подборку фрагментов художественных фильмов, которые иллюстрируют события данного параграфа»      </vt:lpstr>
      <vt:lpstr>  Задание проектного характера в учебнике:    «Сделайте подборку фрагментов художественных фильмов, которые иллюстрируют события данного параграфа»       </vt:lpstr>
      <vt:lpstr>  Задание проектного характера в учебнике:    «Сделайте подборку фрагментов художественных фильмов, которые иллюстрируют события данного параграфа»      </vt:lpstr>
      <vt:lpstr>  Задание проектного характера в учебнике:    «Сделайте подборку фрагментов художественных фильмов, которые иллюстрируют события данного параграфа»      </vt:lpstr>
      <vt:lpstr>Вопросы для обобщающей беседы  после презентации и защиты проектов</vt:lpstr>
      <vt:lpstr>4. Исследование как особый вид проектной деятельности</vt:lpstr>
      <vt:lpstr>4. Исследование как особый вид проектной деятельности</vt:lpstr>
      <vt:lpstr>Е. Волков. Площадь павших революционеров. Чехословацкий «мятеж» глазами советского художника</vt:lpstr>
      <vt:lpstr>Е. Волков. Площадь павших революционеров. Чехословацкий «мятеж» глазами советского художника</vt:lpstr>
      <vt:lpstr>Е. Волков. Площадь павших революционеров. Чехословацкий «мятеж» глазами советского художника</vt:lpstr>
      <vt:lpstr>Памятник чехословацким легионерам на Привокзальной площади г. Челябинска (2011) и … </vt:lpstr>
      <vt:lpstr>Исследование –  это опасное занятие?</vt:lpstr>
      <vt:lpstr>Исследование –  это опасное занятие?</vt:lpstr>
      <vt:lpstr>Исследование –  это опасное занятие?</vt:lpstr>
      <vt:lpstr>Исследование –  это опасное занятие?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в кубе:  теория и практика педагогического проектирования на примере регионального УМК  «Я - исследователь»</dc:title>
  <dc:creator>Olga</dc:creator>
  <cp:lastModifiedBy>Анастасия Митрейкина Андреевна</cp:lastModifiedBy>
  <cp:revision>53</cp:revision>
  <dcterms:created xsi:type="dcterms:W3CDTF">2015-04-18T22:32:56Z</dcterms:created>
  <dcterms:modified xsi:type="dcterms:W3CDTF">2017-11-28T01:13:50Z</dcterms:modified>
</cp:coreProperties>
</file>